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3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5"/>
  </p:handoutMasterIdLst>
  <p:sldIdLst>
    <p:sldId id="280" r:id="rId2"/>
    <p:sldId id="281" r:id="rId3"/>
    <p:sldId id="282"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85" r:id="rId24"/>
    <p:sldId id="283" r:id="rId25"/>
    <p:sldId id="275" r:id="rId26"/>
    <p:sldId id="276" r:id="rId27"/>
    <p:sldId id="277" r:id="rId28"/>
    <p:sldId id="278" r:id="rId29"/>
    <p:sldId id="279" r:id="rId30"/>
    <p:sldId id="286" r:id="rId31"/>
    <p:sldId id="287" r:id="rId32"/>
    <p:sldId id="288" r:id="rId33"/>
    <p:sldId id="28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9" autoAdjust="0"/>
    <p:restoredTop sz="94660"/>
  </p:normalViewPr>
  <p:slideViewPr>
    <p:cSldViewPr snapToGrid="0">
      <p:cViewPr varScale="1">
        <p:scale>
          <a:sx n="76" d="100"/>
          <a:sy n="76" d="100"/>
        </p:scale>
        <p:origin x="58" y="43"/>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F1169A-CD69-F80B-E71F-CD46303742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7F18D6-035C-2281-9C8D-5695153514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61C11-58C1-4EEF-8E81-1D7B6FF3C185}" type="datetimeFigureOut">
              <a:rPr lang="en-US" smtClean="0"/>
              <a:t>3/19/2024</a:t>
            </a:fld>
            <a:endParaRPr lang="en-US"/>
          </a:p>
        </p:txBody>
      </p:sp>
      <p:sp>
        <p:nvSpPr>
          <p:cNvPr id="4" name="Footer Placeholder 3">
            <a:extLst>
              <a:ext uri="{FF2B5EF4-FFF2-40B4-BE49-F238E27FC236}">
                <a16:creationId xmlns:a16="http://schemas.microsoft.com/office/drawing/2014/main" id="{C8209F5B-1A14-F46D-9764-F71EE27C68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ED13E2-156E-9F02-8553-98A811584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16BFA-A0CA-4553-94B2-A5465275ADED}" type="slidenum">
              <a:rPr lang="en-US" smtClean="0"/>
              <a:t>‹#›</a:t>
            </a:fld>
            <a:endParaRPr lang="en-US"/>
          </a:p>
        </p:txBody>
      </p:sp>
    </p:spTree>
    <p:extLst>
      <p:ext uri="{BB962C8B-B14F-4D97-AF65-F5344CB8AC3E}">
        <p14:creationId xmlns:p14="http://schemas.microsoft.com/office/powerpoint/2010/main" val="318388549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D388-8F30-1FDD-2166-B1E8F6CCE1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99A667-11D3-2743-458D-712912F1B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AB859-2B09-E6E0-61BE-6D751F42751E}"/>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BAF5F3C6-A596-B610-C3C3-6C068ABF4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DEC4E-482E-E979-F3E6-F80DC88FC71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16998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79D0-9B1C-28D2-5AB8-95F3A67F59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B572A3-EFB5-33BA-0CB6-460E025A73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7E284-FDA2-AC4E-11C6-D8EAC498BA5F}"/>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4CF958E2-4008-9C16-EEE5-2E63EF2A3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46BD4-C97E-B1FF-857B-648729E7AF9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8909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80D727-3291-FE65-7447-C4CF46F480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D07FD-EE24-FFEA-E4F9-9AAD190CB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8A8A3-E5E4-9729-1BBD-42917F0CFC21}"/>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77DD3256-EA34-4C80-399D-AA549E8EA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F2955-073E-4110-8E6E-89A0C999900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11531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0AAB-2C5C-5923-442B-B98CA6AA0A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EF570-4354-4BB8-2CB9-D281B8868B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6D669-779E-FA69-3D5C-AE5FCDA7DBE8}"/>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20715F7C-DA0C-4CE7-2A4D-27EC0A1E7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FD1F5-51AF-BFCC-F21C-C086541F438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2182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C70-786E-11AD-E29D-AB875BDA0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A1313B-CFCE-10AB-9C15-AD61C211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AB97D-DC15-CD80-B40D-95EBE8A42F96}"/>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700BEA1F-35CF-DAF2-2E46-25BBD5599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46309-B3FC-C6C7-288C-CEFE5DEAE36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537973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471C-04FE-3833-8913-FC95982A51A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B781FF-587D-42F2-5E40-BAAD1DAF16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B4DB2-03F0-06FA-D98D-9EF1A1A52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AE8198-4841-4128-5096-E920DE279896}"/>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6" name="Footer Placeholder 5">
            <a:extLst>
              <a:ext uri="{FF2B5EF4-FFF2-40B4-BE49-F238E27FC236}">
                <a16:creationId xmlns:a16="http://schemas.microsoft.com/office/drawing/2014/main" id="{E7C26058-A8A5-A70D-EB37-661044559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BB252-056D-4E0D-BB0B-B75D5C3863C3}"/>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644002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BFF0062-C95F-CFE0-B936-027EE83C34A3}"/>
              </a:ext>
            </a:extLst>
          </p:cNvPr>
          <p:cNvSpPr>
            <a:spLocks noGrp="1"/>
          </p:cNvSpPr>
          <p:nvPr>
            <p:ph type="pic" sz="quarter" idx="13"/>
          </p:nvPr>
        </p:nvSpPr>
        <p:spPr>
          <a:xfrm>
            <a:off x="11887199" y="2231923"/>
            <a:ext cx="2202425" cy="2782530"/>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1" name="Picture Placeholder 20">
            <a:extLst>
              <a:ext uri="{FF2B5EF4-FFF2-40B4-BE49-F238E27FC236}">
                <a16:creationId xmlns:a16="http://schemas.microsoft.com/office/drawing/2014/main" id="{3553C0FA-3BF4-7ADF-D782-4D49D84ED541}"/>
              </a:ext>
            </a:extLst>
          </p:cNvPr>
          <p:cNvSpPr>
            <a:spLocks noGrp="1"/>
          </p:cNvSpPr>
          <p:nvPr>
            <p:ph type="pic" sz="quarter" idx="12"/>
          </p:nvPr>
        </p:nvSpPr>
        <p:spPr>
          <a:xfrm>
            <a:off x="9694606"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71995 w 2153264"/>
              <a:gd name="connsiteY5" fmla="*/ 2782530 h 2782530"/>
              <a:gd name="connsiteX6" fmla="*/ 0 w 2153264"/>
              <a:gd name="connsiteY6" fmla="*/ 241053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71995" y="2782530"/>
                </a:lnTo>
                <a:cubicBezTo>
                  <a:pt x="166548" y="2782530"/>
                  <a:pt x="0" y="2615982"/>
                  <a:pt x="0" y="241053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8" name="Picture Placeholder 17">
            <a:extLst>
              <a:ext uri="{FF2B5EF4-FFF2-40B4-BE49-F238E27FC236}">
                <a16:creationId xmlns:a16="http://schemas.microsoft.com/office/drawing/2014/main" id="{71195253-FB19-D641-F752-402C82AEED3E}"/>
              </a:ext>
            </a:extLst>
          </p:cNvPr>
          <p:cNvSpPr>
            <a:spLocks noGrp="1"/>
          </p:cNvSpPr>
          <p:nvPr>
            <p:ph type="pic" sz="quarter" idx="11"/>
          </p:nvPr>
        </p:nvSpPr>
        <p:spPr>
          <a:xfrm>
            <a:off x="7502013"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58885 w 2153264"/>
              <a:gd name="connsiteY5" fmla="*/ 2782530 h 2782530"/>
              <a:gd name="connsiteX6" fmla="*/ 0 w 2153264"/>
              <a:gd name="connsiteY6" fmla="*/ 242364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58885" y="2782530"/>
                </a:lnTo>
                <a:cubicBezTo>
                  <a:pt x="160678" y="2782530"/>
                  <a:pt x="0" y="2621852"/>
                  <a:pt x="0" y="242364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6" name="Picture Placeholder 15">
            <a:extLst>
              <a:ext uri="{FF2B5EF4-FFF2-40B4-BE49-F238E27FC236}">
                <a16:creationId xmlns:a16="http://schemas.microsoft.com/office/drawing/2014/main" id="{7D3ED92E-794F-7BAF-18CE-7F3E3785C855}"/>
              </a:ext>
            </a:extLst>
          </p:cNvPr>
          <p:cNvSpPr>
            <a:spLocks noGrp="1"/>
          </p:cNvSpPr>
          <p:nvPr>
            <p:ph type="pic" sz="quarter" idx="10"/>
          </p:nvPr>
        </p:nvSpPr>
        <p:spPr>
          <a:xfrm>
            <a:off x="5181600" y="1386351"/>
            <a:ext cx="2231923" cy="3628103"/>
          </a:xfrm>
          <a:custGeom>
            <a:avLst/>
            <a:gdLst>
              <a:gd name="connsiteX0" fmla="*/ 371995 w 2231923"/>
              <a:gd name="connsiteY0" fmla="*/ 0 h 3628103"/>
              <a:gd name="connsiteX1" fmla="*/ 1859928 w 2231923"/>
              <a:gd name="connsiteY1" fmla="*/ 0 h 3628103"/>
              <a:gd name="connsiteX2" fmla="*/ 2231923 w 2231923"/>
              <a:gd name="connsiteY2" fmla="*/ 371995 h 3628103"/>
              <a:gd name="connsiteX3" fmla="*/ 2231923 w 2231923"/>
              <a:gd name="connsiteY3" fmla="*/ 3256108 h 3628103"/>
              <a:gd name="connsiteX4" fmla="*/ 1859928 w 2231923"/>
              <a:gd name="connsiteY4" fmla="*/ 3628103 h 3628103"/>
              <a:gd name="connsiteX5" fmla="*/ 371995 w 2231923"/>
              <a:gd name="connsiteY5" fmla="*/ 3628103 h 3628103"/>
              <a:gd name="connsiteX6" fmla="*/ 0 w 2231923"/>
              <a:gd name="connsiteY6" fmla="*/ 3256108 h 3628103"/>
              <a:gd name="connsiteX7" fmla="*/ 0 w 2231923"/>
              <a:gd name="connsiteY7" fmla="*/ 371995 h 3628103"/>
              <a:gd name="connsiteX8" fmla="*/ 371995 w 2231923"/>
              <a:gd name="connsiteY8" fmla="*/ 0 h 362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923" h="3628103">
                <a:moveTo>
                  <a:pt x="371995" y="0"/>
                </a:moveTo>
                <a:lnTo>
                  <a:pt x="1859928" y="0"/>
                </a:lnTo>
                <a:cubicBezTo>
                  <a:pt x="2065375" y="0"/>
                  <a:pt x="2231923" y="166548"/>
                  <a:pt x="2231923" y="371995"/>
                </a:cubicBezTo>
                <a:lnTo>
                  <a:pt x="2231923" y="3256108"/>
                </a:lnTo>
                <a:cubicBezTo>
                  <a:pt x="2231923" y="3461555"/>
                  <a:pt x="2065375" y="3628103"/>
                  <a:pt x="1859928" y="3628103"/>
                </a:cubicBezTo>
                <a:lnTo>
                  <a:pt x="371995" y="3628103"/>
                </a:lnTo>
                <a:cubicBezTo>
                  <a:pt x="166548" y="3628103"/>
                  <a:pt x="0" y="3461555"/>
                  <a:pt x="0" y="3256108"/>
                </a:cubicBezTo>
                <a:lnTo>
                  <a:pt x="0" y="371995"/>
                </a:lnTo>
                <a:cubicBezTo>
                  <a:pt x="0" y="166548"/>
                  <a:pt x="166548" y="0"/>
                  <a:pt x="371995"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3902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F793-18FB-D38C-5DF2-21AAF0610B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64342-2B52-59C9-5F89-1EA0B1EC19C3}"/>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4" name="Footer Placeholder 3">
            <a:extLst>
              <a:ext uri="{FF2B5EF4-FFF2-40B4-BE49-F238E27FC236}">
                <a16:creationId xmlns:a16="http://schemas.microsoft.com/office/drawing/2014/main" id="{623D6C93-6F83-BCE9-1AD5-F2229268AD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48782-309F-7DE0-8CEC-E0A0CFC5446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06070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32F5A-6F40-7861-DBB2-3A0B0FE49E5D}"/>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3" name="Footer Placeholder 2">
            <a:extLst>
              <a:ext uri="{FF2B5EF4-FFF2-40B4-BE49-F238E27FC236}">
                <a16:creationId xmlns:a16="http://schemas.microsoft.com/office/drawing/2014/main" id="{12479484-C67E-CE3B-FA4B-BF35027A4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E68F4-CA25-CF85-380E-E70087617CC2}"/>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9773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194A-7B96-5DF3-616B-A822F88E3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5A4D3D-64B4-8110-4E7A-265962ECD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7F2FA-C6F3-FA5C-4F93-106D110E4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714D9-3B0A-D30F-F47A-B0625BAF6B72}"/>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6" name="Footer Placeholder 5">
            <a:extLst>
              <a:ext uri="{FF2B5EF4-FFF2-40B4-BE49-F238E27FC236}">
                <a16:creationId xmlns:a16="http://schemas.microsoft.com/office/drawing/2014/main" id="{13627182-96BE-B84A-23C4-3E173B013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2976D-2591-EEC0-B985-3E9A184C60E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1768772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BB48-498B-E92B-66BC-8D49ACCDE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48702-06BC-7010-5C55-EC74F1A2A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49E38-1950-443C-AF13-AD7B871BB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803D4-226B-9E3A-126C-DBF3E358138C}"/>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6" name="Footer Placeholder 5">
            <a:extLst>
              <a:ext uri="{FF2B5EF4-FFF2-40B4-BE49-F238E27FC236}">
                <a16:creationId xmlns:a16="http://schemas.microsoft.com/office/drawing/2014/main" id="{61C815C7-5B5A-159D-69AC-16FA8FB32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6ED0B-B70D-6681-21A3-3A6E778A6B7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9958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31176-3696-527C-1B3D-FF8DD36DB9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BD8AB3-CC90-41B0-C98E-F1899C573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ACF6B-65CF-EE7B-A6E8-98704A0B92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499B1CDA-F539-1959-14AD-98F281085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F037CD-B129-9E6D-D18D-1D882546D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32B57-85A5-40E1-835D-9A5882048F59}" type="slidenum">
              <a:rPr lang="en-US" smtClean="0"/>
              <a:t>‹#›</a:t>
            </a:fld>
            <a:endParaRPr lang="en-US"/>
          </a:p>
        </p:txBody>
      </p:sp>
    </p:spTree>
    <p:extLst>
      <p:ext uri="{BB962C8B-B14F-4D97-AF65-F5344CB8AC3E}">
        <p14:creationId xmlns:p14="http://schemas.microsoft.com/office/powerpoint/2010/main" val="363517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19.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18.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15.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17.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1.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21.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0.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17.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19.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2.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23.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2.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19.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21.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3.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25.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4.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21.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23.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4.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27.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6.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23.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25.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5.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28.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4.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25.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27.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6.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30.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9.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27.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28.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32.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31.jpe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28.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30.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8.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34.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33.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30.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32.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9.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36.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35.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32.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34.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38.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37.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34.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36.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21.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40.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39.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36.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38.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22.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7.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5" Type="http://schemas.openxmlformats.org/officeDocument/2006/relationships/slide" Target="slide23.xml"/><Relationship Id="rId2" Type="http://schemas.openxmlformats.org/officeDocument/2006/relationships/image" Target="../media/image41.jpe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38.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40.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23.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6.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5" Type="http://schemas.openxmlformats.org/officeDocument/2006/relationships/slide" Target="slide22.xml"/><Relationship Id="rId2" Type="http://schemas.openxmlformats.org/officeDocument/2006/relationships/image" Target="../media/image20.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3.xml"/><Relationship Id="rId5" Type="http://schemas.openxmlformats.org/officeDocument/2006/relationships/image" Target="../media/image40.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7.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32.xml"/><Relationship Id="rId3" Type="http://schemas.openxmlformats.org/officeDocument/2006/relationships/image" Target="../media/image43.png"/><Relationship Id="rId7" Type="http://schemas.openxmlformats.org/officeDocument/2006/relationships/slide" Target="slide26.xml"/><Relationship Id="rId12" Type="http://schemas.openxmlformats.org/officeDocument/2006/relationships/slide" Target="slide31.xml"/><Relationship Id="rId2" Type="http://schemas.openxmlformats.org/officeDocument/2006/relationships/image" Target="../media/image42.jpeg"/><Relationship Id="rId1" Type="http://schemas.openxmlformats.org/officeDocument/2006/relationships/slideLayout" Target="../slideLayouts/slideLayout5.xml"/><Relationship Id="rId6" Type="http://schemas.openxmlformats.org/officeDocument/2006/relationships/slide" Target="slide25.xml"/><Relationship Id="rId11" Type="http://schemas.openxmlformats.org/officeDocument/2006/relationships/slide" Target="slide30.xml"/><Relationship Id="rId5" Type="http://schemas.openxmlformats.org/officeDocument/2006/relationships/image" Target="../media/image45.png"/><Relationship Id="rId10" Type="http://schemas.openxmlformats.org/officeDocument/2006/relationships/slide" Target="slide29.xml"/><Relationship Id="rId4" Type="http://schemas.openxmlformats.org/officeDocument/2006/relationships/image" Target="../media/image44.png"/><Relationship Id="rId9" Type="http://schemas.openxmlformats.org/officeDocument/2006/relationships/slide" Target="slide28.xml"/></Relationships>
</file>

<file path=ppt/slides/_rels/slide26.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32.xml"/><Relationship Id="rId3" Type="http://schemas.openxmlformats.org/officeDocument/2006/relationships/image" Target="../media/image47.png"/><Relationship Id="rId7" Type="http://schemas.openxmlformats.org/officeDocument/2006/relationships/slide" Target="slide26.xml"/><Relationship Id="rId12" Type="http://schemas.openxmlformats.org/officeDocument/2006/relationships/slide" Target="slide31.xml"/><Relationship Id="rId2" Type="http://schemas.openxmlformats.org/officeDocument/2006/relationships/image" Target="../media/image46.jpeg"/><Relationship Id="rId1" Type="http://schemas.openxmlformats.org/officeDocument/2006/relationships/slideLayout" Target="../slideLayouts/slideLayout5.xml"/><Relationship Id="rId6" Type="http://schemas.openxmlformats.org/officeDocument/2006/relationships/slide" Target="slide25.xml"/><Relationship Id="rId11" Type="http://schemas.openxmlformats.org/officeDocument/2006/relationships/slide" Target="slide30.xml"/><Relationship Id="rId5" Type="http://schemas.openxmlformats.org/officeDocument/2006/relationships/image" Target="../media/image44.png"/><Relationship Id="rId10" Type="http://schemas.openxmlformats.org/officeDocument/2006/relationships/slide" Target="slide29.xml"/><Relationship Id="rId4" Type="http://schemas.openxmlformats.org/officeDocument/2006/relationships/image" Target="../media/image43.png"/><Relationship Id="rId9" Type="http://schemas.openxmlformats.org/officeDocument/2006/relationships/slide" Target="slide28.xml"/></Relationships>
</file>

<file path=ppt/slides/_rels/slide27.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32.xml"/><Relationship Id="rId3" Type="http://schemas.openxmlformats.org/officeDocument/2006/relationships/image" Target="../media/image49.png"/><Relationship Id="rId7" Type="http://schemas.openxmlformats.org/officeDocument/2006/relationships/slide" Target="slide26.xml"/><Relationship Id="rId12" Type="http://schemas.openxmlformats.org/officeDocument/2006/relationships/slide" Target="slide31.xml"/><Relationship Id="rId2" Type="http://schemas.openxmlformats.org/officeDocument/2006/relationships/image" Target="../media/image48.jpeg"/><Relationship Id="rId1" Type="http://schemas.openxmlformats.org/officeDocument/2006/relationships/slideLayout" Target="../slideLayouts/slideLayout5.xml"/><Relationship Id="rId6" Type="http://schemas.openxmlformats.org/officeDocument/2006/relationships/slide" Target="slide25.xml"/><Relationship Id="rId11" Type="http://schemas.openxmlformats.org/officeDocument/2006/relationships/slide" Target="slide30.xml"/><Relationship Id="rId5" Type="http://schemas.openxmlformats.org/officeDocument/2006/relationships/image" Target="../media/image43.png"/><Relationship Id="rId10" Type="http://schemas.openxmlformats.org/officeDocument/2006/relationships/slide" Target="slide29.xml"/><Relationship Id="rId4" Type="http://schemas.openxmlformats.org/officeDocument/2006/relationships/image" Target="../media/image47.png"/><Relationship Id="rId9"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32.xml"/><Relationship Id="rId3" Type="http://schemas.openxmlformats.org/officeDocument/2006/relationships/image" Target="../media/image51.png"/><Relationship Id="rId7" Type="http://schemas.openxmlformats.org/officeDocument/2006/relationships/slide" Target="slide26.xml"/><Relationship Id="rId12" Type="http://schemas.openxmlformats.org/officeDocument/2006/relationships/slide" Target="slide31.xml"/><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slide" Target="slide25.xml"/><Relationship Id="rId11" Type="http://schemas.openxmlformats.org/officeDocument/2006/relationships/slide" Target="slide30.xml"/><Relationship Id="rId5" Type="http://schemas.openxmlformats.org/officeDocument/2006/relationships/image" Target="../media/image47.png"/><Relationship Id="rId10" Type="http://schemas.openxmlformats.org/officeDocument/2006/relationships/slide" Target="slide29.xml"/><Relationship Id="rId4" Type="http://schemas.openxmlformats.org/officeDocument/2006/relationships/image" Target="../media/image49.png"/><Relationship Id="rId9" Type="http://schemas.openxmlformats.org/officeDocument/2006/relationships/slide" Target="slide28.xml"/></Relationships>
</file>

<file path=ppt/slides/_rels/slide29.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32.xml"/><Relationship Id="rId3" Type="http://schemas.openxmlformats.org/officeDocument/2006/relationships/image" Target="../media/image52.png"/><Relationship Id="rId7" Type="http://schemas.openxmlformats.org/officeDocument/2006/relationships/slide" Target="slide26.xml"/><Relationship Id="rId12" Type="http://schemas.openxmlformats.org/officeDocument/2006/relationships/slide" Target="slide31.xml"/><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slide" Target="slide25.xml"/><Relationship Id="rId11" Type="http://schemas.openxmlformats.org/officeDocument/2006/relationships/slide" Target="slide30.xml"/><Relationship Id="rId5" Type="http://schemas.openxmlformats.org/officeDocument/2006/relationships/image" Target="../media/image49.png"/><Relationship Id="rId10" Type="http://schemas.openxmlformats.org/officeDocument/2006/relationships/slide" Target="slide29.xml"/><Relationship Id="rId4" Type="http://schemas.openxmlformats.org/officeDocument/2006/relationships/image" Target="../media/image51.png"/><Relationship Id="rId9" Type="http://schemas.openxmlformats.org/officeDocument/2006/relationships/slide" Target="slide2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32.xml"/><Relationship Id="rId3" Type="http://schemas.openxmlformats.org/officeDocument/2006/relationships/image" Target="../media/image53.png"/><Relationship Id="rId7" Type="http://schemas.openxmlformats.org/officeDocument/2006/relationships/slide" Target="slide26.xml"/><Relationship Id="rId12" Type="http://schemas.openxmlformats.org/officeDocument/2006/relationships/slide" Target="slide31.xml"/><Relationship Id="rId2" Type="http://schemas.openxmlformats.org/officeDocument/2006/relationships/image" Target="../media/image10.jpg"/><Relationship Id="rId1" Type="http://schemas.openxmlformats.org/officeDocument/2006/relationships/slideLayout" Target="../slideLayouts/slideLayout5.xml"/><Relationship Id="rId6" Type="http://schemas.openxmlformats.org/officeDocument/2006/relationships/slide" Target="slide25.xml"/><Relationship Id="rId11" Type="http://schemas.openxmlformats.org/officeDocument/2006/relationships/slide" Target="slide30.xml"/><Relationship Id="rId5" Type="http://schemas.openxmlformats.org/officeDocument/2006/relationships/image" Target="../media/image51.png"/><Relationship Id="rId10" Type="http://schemas.openxmlformats.org/officeDocument/2006/relationships/slide" Target="slide29.xml"/><Relationship Id="rId4" Type="http://schemas.openxmlformats.org/officeDocument/2006/relationships/image" Target="../media/image52.png"/><Relationship Id="rId9" Type="http://schemas.openxmlformats.org/officeDocument/2006/relationships/slide" Target="slide28.xml"/></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32.xml"/><Relationship Id="rId3" Type="http://schemas.openxmlformats.org/officeDocument/2006/relationships/image" Target="../media/image45.png"/><Relationship Id="rId7" Type="http://schemas.openxmlformats.org/officeDocument/2006/relationships/slide" Target="slide26.xml"/><Relationship Id="rId12" Type="http://schemas.openxmlformats.org/officeDocument/2006/relationships/slide" Target="slide31.xml"/><Relationship Id="rId2" Type="http://schemas.openxmlformats.org/officeDocument/2006/relationships/image" Target="../media/image12.jpg"/><Relationship Id="rId1" Type="http://schemas.openxmlformats.org/officeDocument/2006/relationships/slideLayout" Target="../slideLayouts/slideLayout5.xml"/><Relationship Id="rId6" Type="http://schemas.openxmlformats.org/officeDocument/2006/relationships/slide" Target="slide25.xml"/><Relationship Id="rId11" Type="http://schemas.openxmlformats.org/officeDocument/2006/relationships/slide" Target="slide30.xml"/><Relationship Id="rId5" Type="http://schemas.openxmlformats.org/officeDocument/2006/relationships/image" Target="../media/image52.png"/><Relationship Id="rId10" Type="http://schemas.openxmlformats.org/officeDocument/2006/relationships/slide" Target="slide29.xml"/><Relationship Id="rId4" Type="http://schemas.openxmlformats.org/officeDocument/2006/relationships/image" Target="../media/image53.png"/><Relationship Id="rId9" Type="http://schemas.openxmlformats.org/officeDocument/2006/relationships/slide" Target="slide28.xml"/></Relationships>
</file>

<file path=ppt/slides/_rels/slide3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32.xml"/><Relationship Id="rId3" Type="http://schemas.openxmlformats.org/officeDocument/2006/relationships/image" Target="../media/image44.png"/><Relationship Id="rId7" Type="http://schemas.openxmlformats.org/officeDocument/2006/relationships/slide" Target="slide26.xml"/><Relationship Id="rId12" Type="http://schemas.openxmlformats.org/officeDocument/2006/relationships/slide" Target="slide31.xml"/><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slide" Target="slide25.xml"/><Relationship Id="rId11" Type="http://schemas.openxmlformats.org/officeDocument/2006/relationships/slide" Target="slide30.xml"/><Relationship Id="rId5" Type="http://schemas.openxmlformats.org/officeDocument/2006/relationships/image" Target="../media/image53.png"/><Relationship Id="rId10" Type="http://schemas.openxmlformats.org/officeDocument/2006/relationships/slide" Target="slide29.xml"/><Relationship Id="rId4" Type="http://schemas.openxmlformats.org/officeDocument/2006/relationships/image" Target="../media/image45.png"/><Relationship Id="rId9" Type="http://schemas.openxmlformats.org/officeDocument/2006/relationships/slide" Target="slide28.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5.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4.jpe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7.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6.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5.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9.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8.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6.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5.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11.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10.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5.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9.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13.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12.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9.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11.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8.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15.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14.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11.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13.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9.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17.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16.pn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13.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15.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0DA4CB0-A96C-5634-DAF4-DC73DE271860}"/>
              </a:ext>
            </a:extLst>
          </p:cNvPr>
          <p:cNvSpPr txBox="1"/>
          <p:nvPr/>
        </p:nvSpPr>
        <p:spPr>
          <a:xfrm>
            <a:off x="137653" y="1032387"/>
            <a:ext cx="11916696" cy="5478423"/>
          </a:xfrm>
          <a:prstGeom prst="rect">
            <a:avLst/>
          </a:prstGeom>
          <a:noFill/>
        </p:spPr>
        <p:txBody>
          <a:bodyPr wrap="square" rtlCol="0">
            <a:spAutoFit/>
          </a:bodyPr>
          <a:lstStyle/>
          <a:p>
            <a:pPr algn="ctr"/>
            <a:br>
              <a:rPr lang="en-US" b="1" dirty="0"/>
            </a:br>
            <a:r>
              <a:rPr lang="en-US" sz="5400" b="1" i="0" dirty="0">
                <a:solidFill>
                  <a:srgbClr val="0D0D0D"/>
                </a:solidFill>
                <a:effectLst/>
                <a:latin typeface="Söhne"/>
              </a:rPr>
              <a:t>Introduction</a:t>
            </a:r>
          </a:p>
          <a:p>
            <a:pPr algn="ctr"/>
            <a:endParaRPr lang="en-US" sz="5400" b="0" i="0" dirty="0">
              <a:solidFill>
                <a:srgbClr val="0D0D0D"/>
              </a:solidFill>
              <a:effectLst/>
              <a:latin typeface="Söhne"/>
            </a:endParaRPr>
          </a:p>
          <a:p>
            <a:r>
              <a:rPr lang="en-US" sz="3200" b="0" i="0" dirty="0">
                <a:solidFill>
                  <a:srgbClr val="0D0D0D"/>
                </a:solidFill>
                <a:effectLst/>
                <a:latin typeface="Söhne"/>
              </a:rPr>
              <a:t>The Super Store project encompasses a comprehensive dataset reflecting various aspects of a retail operation. The provided visuals and SQL queries reveal a multifaceted analysis of sales, profits, order priorities, and customer purchasing behaviors. With data across multiple countries and product categories, the project aims to dissect the store's performance, identify patterns, and determine areas for improvement</a:t>
            </a:r>
            <a:endParaRPr lang="en-US" sz="3200" dirty="0"/>
          </a:p>
        </p:txBody>
      </p:sp>
    </p:spTree>
    <p:extLst>
      <p:ext uri="{BB962C8B-B14F-4D97-AF65-F5344CB8AC3E}">
        <p14:creationId xmlns:p14="http://schemas.microsoft.com/office/powerpoint/2010/main" val="1749425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43582" y="-26376"/>
            <a:ext cx="12479164"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07502" y="2313069"/>
            <a:ext cx="2069960"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34437" y="2313069"/>
            <a:ext cx="2069960"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13925" y="251209"/>
            <a:ext cx="5317407" cy="6507522"/>
          </a:xfrm>
        </p:spPr>
      </p:pic>
      <p:sp>
        <p:nvSpPr>
          <p:cNvPr id="50" name="TextBox 49">
            <a:extLst>
              <a:ext uri="{FF2B5EF4-FFF2-40B4-BE49-F238E27FC236}">
                <a16:creationId xmlns:a16="http://schemas.microsoft.com/office/drawing/2014/main" id="{3F209002-E608-4BB4-4CAB-14A1A743D29F}"/>
              </a:ext>
            </a:extLst>
          </p:cNvPr>
          <p:cNvSpPr txBox="1"/>
          <p:nvPr/>
        </p:nvSpPr>
        <p:spPr>
          <a:xfrm>
            <a:off x="460850" y="834593"/>
            <a:ext cx="3315184" cy="5632311"/>
          </a:xfrm>
          <a:prstGeom prst="rect">
            <a:avLst/>
          </a:prstGeom>
          <a:noFill/>
        </p:spPr>
        <p:txBody>
          <a:bodyPr wrap="square" rtlCol="0">
            <a:spAutoFit/>
          </a:bodyPr>
          <a:lstStyle/>
          <a:p>
            <a:pPr algn="l"/>
            <a:r>
              <a:rPr lang="en-US" b="0" i="0" dirty="0">
                <a:solidFill>
                  <a:schemeClr val="bg1"/>
                </a:solidFill>
                <a:effectLst/>
                <a:latin typeface="Söhne"/>
              </a:rPr>
              <a:t>The chart presents data on the average number of times customers have made purchases at a superstore:</a:t>
            </a:r>
          </a:p>
          <a:p>
            <a:pPr algn="l">
              <a:buFont typeface="Arial" panose="020B0604020202020204" pitchFamily="34" charset="0"/>
              <a:buChar char="•"/>
            </a:pPr>
            <a:r>
              <a:rPr lang="en-US" b="0" i="0" dirty="0">
                <a:solidFill>
                  <a:schemeClr val="bg1"/>
                </a:solidFill>
                <a:effectLst/>
                <a:latin typeface="Söhne"/>
              </a:rPr>
              <a:t>The customer with ID SV-203651406 has the highest number of purchases, averaging 26 times.</a:t>
            </a:r>
          </a:p>
          <a:p>
            <a:pPr algn="l">
              <a:buFont typeface="Arial" panose="020B0604020202020204" pitchFamily="34" charset="0"/>
              <a:buChar char="•"/>
            </a:pPr>
            <a:r>
              <a:rPr lang="en-US" b="0" i="0" dirty="0">
                <a:solidFill>
                  <a:schemeClr val="bg1"/>
                </a:solidFill>
                <a:effectLst/>
                <a:latin typeface="Söhne"/>
              </a:rPr>
              <a:t>Several customers follow with purchase counts ranging from 15 to 24 times.</a:t>
            </a:r>
          </a:p>
          <a:p>
            <a:pPr algn="l">
              <a:buFont typeface="Arial" panose="020B0604020202020204" pitchFamily="34" charset="0"/>
              <a:buChar char="•"/>
            </a:pPr>
            <a:r>
              <a:rPr lang="en-US" b="0" i="0" dirty="0">
                <a:solidFill>
                  <a:schemeClr val="bg1"/>
                </a:solidFill>
                <a:effectLst/>
                <a:latin typeface="Söhne"/>
              </a:rPr>
              <a:t>The majority of the listed customers have made purchases 15 times or more.</a:t>
            </a:r>
          </a:p>
          <a:p>
            <a:pPr algn="l"/>
            <a:r>
              <a:rPr lang="en-US" b="0" i="0" dirty="0">
                <a:solidFill>
                  <a:schemeClr val="bg1"/>
                </a:solidFill>
                <a:effectLst/>
                <a:latin typeface="Söhne"/>
              </a:rPr>
              <a:t>This indicates a core group of repeat customers who frequently shop at the superstore, suggesting a strong base of loyal customers</a:t>
            </a:r>
          </a:p>
          <a:p>
            <a:endParaRPr lang="en-US" dirty="0"/>
          </a:p>
        </p:txBody>
      </p:sp>
      <p:cxnSp>
        <p:nvCxnSpPr>
          <p:cNvPr id="2" name="Straight Connector 1">
            <a:extLst>
              <a:ext uri="{FF2B5EF4-FFF2-40B4-BE49-F238E27FC236}">
                <a16:creationId xmlns:a16="http://schemas.microsoft.com/office/drawing/2014/main" id="{7F97A1A8-FB54-E319-A126-0CF1076A206F}"/>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E61D12F1-D46F-6DB5-3FA7-BE823EE3D7E4}"/>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0ECCC640-2AAC-E7A7-5B96-7C56C8D96CD9}"/>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8D4AFCAD-4E23-5CCD-91D8-902FE6128E20}"/>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2124102E-ED90-8A14-24A7-608A8C96B1D3}"/>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D1FEEB87-C134-42CE-B93E-80996164BE8F}"/>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9CF9A41C-0C33-6663-111D-04AACAC1A6E1}"/>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B5D0DC76-C8E9-D0F6-93D9-A6840FED3BC9}"/>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128B21EB-235A-E223-C984-8F5A7E1882BE}"/>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D05B4A17-5726-1156-A6D7-CCB8FDA28D35}"/>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26C3E00F-3242-409A-E00E-5AD63FEF0784}"/>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9FD7A5C8-5BC1-733E-466D-8297546D6EA9}"/>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52C28333-E34C-F1AB-8326-AE923567C1BE}"/>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F604EB92-3CEE-E897-2462-E7175A4DD82E}"/>
              </a:ext>
            </a:extLst>
          </p:cNvPr>
          <p:cNvSpPr/>
          <p:nvPr/>
        </p:nvSpPr>
        <p:spPr>
          <a:xfrm>
            <a:off x="129145" y="2109170"/>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506B2764-7830-46B1-6171-C01310CA5ECB}"/>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9BED4794-86B2-5C8C-9F5C-E7CCDD7CCC82}"/>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522DEA02-6C12-0630-866E-A109F4D9BD0D}"/>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2D7262EB-FC29-C1D8-818B-60325A25D783}"/>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4F6575AF-8EB6-43E4-BF37-C592D1630791}"/>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1E132644-D93D-24C1-8008-FF97345AE076}"/>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558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8" y="-26376"/>
            <a:ext cx="1246911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747" y="2313069"/>
            <a:ext cx="2153264"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74145" y="2313069"/>
            <a:ext cx="2153263"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797209" y="251210"/>
            <a:ext cx="5306598"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22000" y="238706"/>
            <a:ext cx="3336320" cy="6771084"/>
          </a:xfrm>
          <a:prstGeom prst="rect">
            <a:avLst/>
          </a:prstGeom>
          <a:noFill/>
        </p:spPr>
        <p:txBody>
          <a:bodyPr wrap="square" rtlCol="0">
            <a:spAutoFit/>
          </a:bodyPr>
          <a:lstStyle/>
          <a:p>
            <a:pPr algn="l"/>
            <a:r>
              <a:rPr lang="en-US" sz="1600" b="0" i="0" dirty="0">
                <a:solidFill>
                  <a:schemeClr val="bg1"/>
                </a:solidFill>
                <a:effectLst/>
                <a:latin typeface="Söhne"/>
              </a:rPr>
              <a:t>The chart appears to show sales and profit percentages by country for a superstore:</a:t>
            </a:r>
          </a:p>
          <a:p>
            <a:pPr algn="l">
              <a:buFont typeface="Arial" panose="020B0604020202020204" pitchFamily="34" charset="0"/>
              <a:buChar char="•"/>
            </a:pPr>
            <a:r>
              <a:rPr lang="en-US" sz="1600" b="0" i="0" dirty="0">
                <a:solidFill>
                  <a:schemeClr val="bg1"/>
                </a:solidFill>
                <a:effectLst/>
                <a:latin typeface="Söhne"/>
              </a:rPr>
              <a:t>The United States stands out with the highest sales, and a profit percentage marked at 14%.</a:t>
            </a:r>
          </a:p>
          <a:p>
            <a:pPr algn="l">
              <a:buFont typeface="Arial" panose="020B0604020202020204" pitchFamily="34" charset="0"/>
              <a:buChar char="•"/>
            </a:pPr>
            <a:r>
              <a:rPr lang="en-US" sz="1600" b="0" i="0" dirty="0">
                <a:solidFill>
                  <a:schemeClr val="bg1"/>
                </a:solidFill>
                <a:effectLst/>
                <a:latin typeface="Söhne"/>
              </a:rPr>
              <a:t>China and India are notable for having a significant amount of sales with profit percentages at 22% each.</a:t>
            </a:r>
          </a:p>
          <a:p>
            <a:pPr algn="l">
              <a:buFont typeface="Arial" panose="020B0604020202020204" pitchFamily="34" charset="0"/>
              <a:buChar char="•"/>
            </a:pPr>
            <a:r>
              <a:rPr lang="en-US" sz="1600" b="0" i="0" dirty="0">
                <a:solidFill>
                  <a:schemeClr val="bg1"/>
                </a:solidFill>
                <a:effectLst/>
                <a:latin typeface="Söhne"/>
              </a:rPr>
              <a:t>Several countries have profit percentages ranging from 20% to 26%, with varying sales figures.</a:t>
            </a:r>
          </a:p>
          <a:p>
            <a:pPr algn="l">
              <a:buFont typeface="Arial" panose="020B0604020202020204" pitchFamily="34" charset="0"/>
              <a:buChar char="•"/>
            </a:pPr>
            <a:r>
              <a:rPr lang="en-US" sz="1600" b="0" i="0" dirty="0">
                <a:solidFill>
                  <a:schemeClr val="bg1"/>
                </a:solidFill>
                <a:effectLst/>
                <a:latin typeface="Söhne"/>
              </a:rPr>
              <a:t>Switzerland shows a high profit percentage at 29%, although its sales volume is not as high as some other countries.</a:t>
            </a:r>
          </a:p>
          <a:p>
            <a:pPr algn="l"/>
            <a:r>
              <a:rPr lang="en-US" sz="1600" b="0" i="0" dirty="0">
                <a:solidFill>
                  <a:schemeClr val="bg1"/>
                </a:solidFill>
                <a:effectLst/>
                <a:latin typeface="Söhne"/>
              </a:rPr>
              <a:t>This visualization indicates that while the United States has the highest sales volume, other countries like China and India also contribute substantially to profits. Additionally, some countries with lower sales volumes still maintain high profit percentages, which could indicate effective pricing strategies or lower costs in those markets</a:t>
            </a:r>
          </a:p>
          <a:p>
            <a:endParaRPr lang="en-US" dirty="0"/>
          </a:p>
        </p:txBody>
      </p:sp>
      <p:cxnSp>
        <p:nvCxnSpPr>
          <p:cNvPr id="2" name="Straight Connector 1">
            <a:extLst>
              <a:ext uri="{FF2B5EF4-FFF2-40B4-BE49-F238E27FC236}">
                <a16:creationId xmlns:a16="http://schemas.microsoft.com/office/drawing/2014/main" id="{8B86645C-9286-CE7E-6C62-1271E263E05E}"/>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0A76249D-E7B2-D764-C276-C678A6CA8E8D}"/>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22375FAE-BCE1-0755-010E-45DB9D7A4967}"/>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143676EE-4283-6DDA-DD09-F7A45C0788B6}"/>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CBFB9857-0370-065E-BB7B-D43B19073F7E}"/>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A8B7A8D1-D34F-1659-60BB-73BB0532015E}"/>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BDE8B50E-FD14-AE28-26C4-94DF055402D6}"/>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CD6ED7EF-316D-8271-D571-4E04BC6FDDA8}"/>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5D690143-D989-BE40-582D-E01E683876C5}"/>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54578921-DA59-2D69-F544-2DC15D95A447}"/>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C504505D-6910-BB56-E21B-70FFC73C0C80}"/>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1480B4A5-13E3-9EED-D6AD-39CD778AACEC}"/>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38FCC1AC-AD11-5648-D125-4DC3F6BD5435}"/>
              </a:ext>
            </a:extLst>
          </p:cNvPr>
          <p:cNvSpPr/>
          <p:nvPr/>
        </p:nvSpPr>
        <p:spPr>
          <a:xfrm>
            <a:off x="114643" y="2493533"/>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E7D53D34-BFDE-A4AB-9A12-A343AAD4548D}"/>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0F12D854-5ACB-AAAE-554C-F78E48137973}"/>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E9DFCF75-8872-DEB8-6CA1-722AF4B1F1DD}"/>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68394DEE-EDA7-1F93-AA50-225290DCC7B1}"/>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AED6772A-764B-1AEA-4731-17683767F0CE}"/>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99D02236-6A53-6B85-A268-78129352C432}"/>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A6D0EF8E-D28B-00A5-D034-110C6B6546FB}"/>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0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50725" y="-26376"/>
            <a:ext cx="1254950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7692" y="2313069"/>
            <a:ext cx="2069960"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54532" y="2313069"/>
            <a:ext cx="2069960"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1974" y="251209"/>
            <a:ext cx="5289359" cy="6450288"/>
          </a:xfrm>
        </p:spPr>
      </p:pic>
      <p:sp>
        <p:nvSpPr>
          <p:cNvPr id="50" name="TextBox 49">
            <a:extLst>
              <a:ext uri="{FF2B5EF4-FFF2-40B4-BE49-F238E27FC236}">
                <a16:creationId xmlns:a16="http://schemas.microsoft.com/office/drawing/2014/main" id="{3F209002-E608-4BB4-4CAB-14A1A743D29F}"/>
              </a:ext>
            </a:extLst>
          </p:cNvPr>
          <p:cNvSpPr txBox="1"/>
          <p:nvPr/>
        </p:nvSpPr>
        <p:spPr>
          <a:xfrm>
            <a:off x="472167" y="544696"/>
            <a:ext cx="3369807" cy="6524863"/>
          </a:xfrm>
          <a:prstGeom prst="rect">
            <a:avLst/>
          </a:prstGeom>
          <a:noFill/>
        </p:spPr>
        <p:txBody>
          <a:bodyPr wrap="square" rtlCol="0">
            <a:spAutoFit/>
          </a:bodyPr>
          <a:lstStyle/>
          <a:p>
            <a:pPr algn="l"/>
            <a:r>
              <a:rPr lang="en-US" sz="1600" b="0" i="0" dirty="0">
                <a:solidFill>
                  <a:schemeClr val="bg1"/>
                </a:solidFill>
                <a:effectLst/>
                <a:latin typeface="Söhne"/>
              </a:rPr>
              <a:t>The chart displays the percentage of losses and the actual monetary losses by country for a superstore:</a:t>
            </a:r>
          </a:p>
          <a:p>
            <a:pPr algn="l">
              <a:buFont typeface="Arial" panose="020B0604020202020204" pitchFamily="34" charset="0"/>
              <a:buChar char="•"/>
            </a:pPr>
            <a:r>
              <a:rPr lang="en-US" sz="1600" b="0" i="0" dirty="0">
                <a:solidFill>
                  <a:schemeClr val="bg1"/>
                </a:solidFill>
                <a:effectLst/>
                <a:latin typeface="Söhne"/>
              </a:rPr>
              <a:t>The Philippines has the highest monetary loss at $183K with a -9% loss percentage.</a:t>
            </a:r>
          </a:p>
          <a:p>
            <a:pPr algn="l">
              <a:buFont typeface="Arial" panose="020B0604020202020204" pitchFamily="34" charset="0"/>
              <a:buChar char="•"/>
            </a:pPr>
            <a:r>
              <a:rPr lang="en-US" sz="1600" b="0" i="0" dirty="0">
                <a:solidFill>
                  <a:schemeClr val="bg1"/>
                </a:solidFill>
                <a:effectLst/>
                <a:latin typeface="Söhne"/>
              </a:rPr>
              <a:t>Turkey has a significant monetary loss of $109K with a large -76% loss percentage.</a:t>
            </a:r>
          </a:p>
          <a:p>
            <a:pPr algn="l">
              <a:buFont typeface="Arial" panose="020B0604020202020204" pitchFamily="34" charset="0"/>
              <a:buChar char="•"/>
            </a:pPr>
            <a:r>
              <a:rPr lang="en-US" sz="1600" b="0" i="0" dirty="0">
                <a:solidFill>
                  <a:schemeClr val="bg1"/>
                </a:solidFill>
                <a:effectLst/>
                <a:latin typeface="Söhne"/>
              </a:rPr>
              <a:t>Notably high percentages of losses are seen in countries like Venezuela (-42%), Kazakhstan (-154%), Yemen (-150%), and Turkmenistan (-150%).</a:t>
            </a:r>
          </a:p>
          <a:p>
            <a:pPr algn="l">
              <a:buFont typeface="Arial" panose="020B0604020202020204" pitchFamily="34" charset="0"/>
              <a:buChar char="•"/>
            </a:pPr>
            <a:r>
              <a:rPr lang="en-US" sz="1600" b="0" i="0" dirty="0">
                <a:solidFill>
                  <a:schemeClr val="bg1"/>
                </a:solidFill>
                <a:effectLst/>
                <a:latin typeface="Söhne"/>
              </a:rPr>
              <a:t>The losses in some countries exceed the sales, indicated by percentages over 100%, which is quite concerning and could be indicative of severe issues in operations, pricing, or market conditions in those regions.</a:t>
            </a:r>
          </a:p>
          <a:p>
            <a:pPr algn="l"/>
            <a:r>
              <a:rPr lang="en-US" sz="1600" b="0" i="0" dirty="0">
                <a:solidFill>
                  <a:schemeClr val="bg1"/>
                </a:solidFill>
                <a:effectLst/>
                <a:latin typeface="Söhne"/>
              </a:rPr>
              <a:t>This data suggests that while the superstore may be profitable overall, there are specific countries where the operation is incurring substantial losses, which may require strategic review and action</a:t>
            </a:r>
          </a:p>
          <a:p>
            <a:endParaRPr lang="en-US" dirty="0"/>
          </a:p>
        </p:txBody>
      </p:sp>
      <p:cxnSp>
        <p:nvCxnSpPr>
          <p:cNvPr id="2" name="Straight Connector 1">
            <a:extLst>
              <a:ext uri="{FF2B5EF4-FFF2-40B4-BE49-F238E27FC236}">
                <a16:creationId xmlns:a16="http://schemas.microsoft.com/office/drawing/2014/main" id="{52C4B6CC-8AD8-03D9-2FFB-84ACFA3024CC}"/>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86C6C868-2E5F-3F7E-DB7A-3F1F91707096}"/>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51ADF6A7-48C7-A594-516D-E8AD3134DCC1}"/>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66797A26-2955-69F0-8C1E-70D901666F7E}"/>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15530A37-86AA-73C0-DEC7-166E0085FE02}"/>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2F99CDB5-938F-AB16-C416-F1397DE3F6FE}"/>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9CE4594F-73A9-4E76-4BF9-0B00405BF240}"/>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40DBF082-9681-6E42-354B-7107AF754B6B}"/>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83E8310A-8566-810E-D458-E5CF8EAA5F74}"/>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7676636C-07D6-1DE7-C8F0-C0376DF03015}"/>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33E8A450-1B38-B499-B8D9-3B343E19224E}"/>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9C505845-708C-EF30-B1EB-CDE8037576F0}"/>
              </a:ext>
            </a:extLst>
          </p:cNvPr>
          <p:cNvSpPr/>
          <p:nvPr/>
        </p:nvSpPr>
        <p:spPr>
          <a:xfrm>
            <a:off x="117073" y="2862561"/>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BC75B809-D235-2FEA-6A4C-875FE262EB55}"/>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57713945-EBC6-F845-B134-E6BC4582CA7F}"/>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72236D5D-243D-0591-08F7-A3A36F0888B9}"/>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50C6283B-6F13-74D7-3378-66992BAF35A3}"/>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BBD72180-BE01-5E93-0EA2-29A76ADD6E65}"/>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30A9ED4D-8BF9-66AF-8212-B552481F8C8F}"/>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B30B781B-18C3-EAFC-FD52-659C2E10894E}"/>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9DCEF54E-9105-B631-FD36-FF0903DB77D2}"/>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12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8" y="-26376"/>
            <a:ext cx="1246911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0" y="2313069"/>
            <a:ext cx="2019719"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54532" y="2313069"/>
            <a:ext cx="2019719"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66476" y="251209"/>
            <a:ext cx="5264857"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42356" y="-87766"/>
            <a:ext cx="3476671" cy="7294305"/>
          </a:xfrm>
          <a:prstGeom prst="rect">
            <a:avLst/>
          </a:prstGeom>
          <a:noFill/>
        </p:spPr>
        <p:txBody>
          <a:bodyPr wrap="square" rtlCol="0">
            <a:spAutoFit/>
          </a:bodyPr>
          <a:lstStyle/>
          <a:p>
            <a:pPr algn="l"/>
            <a:r>
              <a:rPr lang="en-US" b="0" i="0" dirty="0">
                <a:solidFill>
                  <a:schemeClr val="bg1"/>
                </a:solidFill>
                <a:effectLst/>
                <a:latin typeface="Söhne"/>
              </a:rPr>
              <a:t>The chart is a </a:t>
            </a:r>
            <a:r>
              <a:rPr lang="en-US" b="0" i="0" dirty="0" err="1">
                <a:solidFill>
                  <a:schemeClr val="bg1"/>
                </a:solidFill>
                <a:effectLst/>
                <a:latin typeface="Söhne"/>
              </a:rPr>
              <a:t>treemap</a:t>
            </a:r>
            <a:r>
              <a:rPr lang="en-US" b="0" i="0" dirty="0">
                <a:solidFill>
                  <a:schemeClr val="bg1"/>
                </a:solidFill>
                <a:effectLst/>
                <a:latin typeface="Söhne"/>
              </a:rPr>
              <a:t> visualizing sales data for a superstore, with each box representing a country and its corresponding sales value:</a:t>
            </a:r>
          </a:p>
          <a:p>
            <a:pPr algn="l">
              <a:buFont typeface="Arial" panose="020B0604020202020204" pitchFamily="34" charset="0"/>
              <a:buChar char="•"/>
            </a:pPr>
            <a:r>
              <a:rPr lang="en-US" b="0" i="0" dirty="0">
                <a:solidFill>
                  <a:schemeClr val="bg1"/>
                </a:solidFill>
                <a:effectLst/>
                <a:latin typeface="Söhne"/>
              </a:rPr>
              <a:t>The United States dominates the </a:t>
            </a:r>
            <a:r>
              <a:rPr lang="en-US" b="0" i="0" dirty="0" err="1">
                <a:solidFill>
                  <a:schemeClr val="bg1"/>
                </a:solidFill>
                <a:effectLst/>
                <a:latin typeface="Söhne"/>
              </a:rPr>
              <a:t>treemap</a:t>
            </a:r>
            <a:r>
              <a:rPr lang="en-US" b="0" i="0" dirty="0">
                <a:solidFill>
                  <a:schemeClr val="bg1"/>
                </a:solidFill>
                <a:effectLst/>
                <a:latin typeface="Söhne"/>
              </a:rPr>
              <a:t> with the highest sales at $2.295K (thousands).</a:t>
            </a:r>
          </a:p>
          <a:p>
            <a:pPr algn="l">
              <a:buFont typeface="Arial" panose="020B0604020202020204" pitchFamily="34" charset="0"/>
              <a:buChar char="•"/>
            </a:pPr>
            <a:r>
              <a:rPr lang="en-US" b="0" i="0" dirty="0">
                <a:solidFill>
                  <a:schemeClr val="bg1"/>
                </a:solidFill>
                <a:effectLst/>
                <a:latin typeface="Söhne"/>
              </a:rPr>
              <a:t>Other countries with significant sales include China at $700K, Australia at $925K, and India at $589K.</a:t>
            </a:r>
          </a:p>
          <a:p>
            <a:pPr algn="l">
              <a:buFont typeface="Arial" panose="020B0604020202020204" pitchFamily="34" charset="0"/>
              <a:buChar char="•"/>
            </a:pPr>
            <a:r>
              <a:rPr lang="en-US" b="0" i="0" dirty="0">
                <a:solidFill>
                  <a:schemeClr val="bg1"/>
                </a:solidFill>
                <a:effectLst/>
                <a:latin typeface="Söhne"/>
              </a:rPr>
              <a:t>Smaller boxes represent countries with lower sales, such as South Korea at $33K and Singapore at $40K.</a:t>
            </a:r>
          </a:p>
          <a:p>
            <a:pPr algn="l">
              <a:buFont typeface="Arial" panose="020B0604020202020204" pitchFamily="34" charset="0"/>
              <a:buChar char="•"/>
            </a:pPr>
            <a:r>
              <a:rPr lang="en-US" b="0" i="0" dirty="0">
                <a:solidFill>
                  <a:schemeClr val="bg1"/>
                </a:solidFill>
                <a:effectLst/>
                <a:latin typeface="Söhne"/>
              </a:rPr>
              <a:t>European countries like the United Kingdom, Germany, and France also have notable sales figures ranging from $528K to $859K.</a:t>
            </a:r>
          </a:p>
          <a:p>
            <a:pPr algn="l"/>
            <a:r>
              <a:rPr lang="en-US" b="0" i="0" dirty="0">
                <a:solidFill>
                  <a:schemeClr val="bg1"/>
                </a:solidFill>
                <a:effectLst/>
                <a:latin typeface="Söhne"/>
              </a:rPr>
              <a:t>The size of each box is proportional to the sales volume from that country, with the United States being the largest market for the superstore</a:t>
            </a:r>
          </a:p>
          <a:p>
            <a:endParaRPr lang="en-US" dirty="0"/>
          </a:p>
        </p:txBody>
      </p:sp>
      <p:cxnSp>
        <p:nvCxnSpPr>
          <p:cNvPr id="2" name="Straight Connector 1">
            <a:extLst>
              <a:ext uri="{FF2B5EF4-FFF2-40B4-BE49-F238E27FC236}">
                <a16:creationId xmlns:a16="http://schemas.microsoft.com/office/drawing/2014/main" id="{F2280B16-7FBC-FA9D-89D4-0C34F1F900FE}"/>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1A57B362-E77C-D251-44AB-BA5633F84C82}"/>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B95E7B19-702A-FC71-EE50-1665612D5CEC}"/>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BD511B69-B4D4-73C2-D47C-06722B4E8D71}"/>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527E281B-8219-3D47-A68C-013161CC7918}"/>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1213F65F-1B3F-7812-DD92-D8F9685B6F2B}"/>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96556F2F-D4D8-0A6C-EAF2-91B88360FB15}"/>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96C83328-2C6E-57D4-B0CF-BDA182484483}"/>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4A64673F-62D1-23C7-84B6-1129EA0C4B2C}"/>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DBAFB0B6-D18A-DBDB-576A-51890421B8DF}"/>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CC65F085-7578-61AA-6514-970627BBE652}"/>
              </a:ext>
            </a:extLst>
          </p:cNvPr>
          <p:cNvSpPr/>
          <p:nvPr/>
        </p:nvSpPr>
        <p:spPr>
          <a:xfrm>
            <a:off x="121474" y="3212892"/>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A27FDF60-078F-C8ED-7443-C7A200BE6779}"/>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4DDE4264-A46F-8413-8999-21C3397C35F3}"/>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E8302734-DDF6-871C-F7C9-AF0737002AA8}"/>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90B7EA93-1CC9-0AC1-22B0-355B10EA347D}"/>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46CE0B7D-B061-5B72-BCFC-22057FCFBD06}"/>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90844978-613E-CFC0-D020-6E27297C2960}"/>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E040C83E-2A6D-1925-CE07-E14B87EC64D0}"/>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DBDA674F-116A-B59D-CCCE-718958723EF8}"/>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7E2F3E09-D395-FE71-350A-E3850526F635}"/>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383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00484" y="-26376"/>
            <a:ext cx="12499261"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57737" y="2313069"/>
            <a:ext cx="2059913"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64579" y="2313069"/>
            <a:ext cx="2059913"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25300" y="251209"/>
            <a:ext cx="5306034"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393257" y="363534"/>
            <a:ext cx="3396530" cy="6463308"/>
          </a:xfrm>
          <a:prstGeom prst="rect">
            <a:avLst/>
          </a:prstGeom>
          <a:noFill/>
        </p:spPr>
        <p:txBody>
          <a:bodyPr wrap="square" rtlCol="0">
            <a:spAutoFit/>
          </a:bodyPr>
          <a:lstStyle/>
          <a:p>
            <a:pPr algn="l"/>
            <a:r>
              <a:rPr lang="en-US" b="0" i="0" dirty="0">
                <a:solidFill>
                  <a:schemeClr val="bg1"/>
                </a:solidFill>
                <a:effectLst/>
                <a:latin typeface="Söhne"/>
              </a:rPr>
              <a:t>The map you've provided shows losses by country for a superstore:</a:t>
            </a:r>
          </a:p>
          <a:p>
            <a:pPr algn="l">
              <a:buFont typeface="Arial" panose="020B0604020202020204" pitchFamily="34" charset="0"/>
              <a:buChar char="•"/>
            </a:pPr>
            <a:r>
              <a:rPr lang="en-US" b="0" i="0" dirty="0">
                <a:solidFill>
                  <a:schemeClr val="bg1"/>
                </a:solidFill>
                <a:effectLst/>
                <a:latin typeface="Söhne"/>
              </a:rPr>
              <a:t>Turkey has the largest loss noted on the map at -$83K.</a:t>
            </a:r>
          </a:p>
          <a:p>
            <a:pPr algn="l">
              <a:buFont typeface="Arial" panose="020B0604020202020204" pitchFamily="34" charset="0"/>
              <a:buChar char="•"/>
            </a:pPr>
            <a:r>
              <a:rPr lang="en-US" b="0" i="0" dirty="0">
                <a:solidFill>
                  <a:schemeClr val="bg1"/>
                </a:solidFill>
                <a:effectLst/>
                <a:latin typeface="Söhne"/>
              </a:rPr>
              <a:t>Other countries with significant losses include the United Kingdom (-$111K), Ireland (-$7K), and France (-$28K).</a:t>
            </a:r>
          </a:p>
          <a:p>
            <a:pPr algn="l">
              <a:buFont typeface="Arial" panose="020B0604020202020204" pitchFamily="34" charset="0"/>
              <a:buChar char="•"/>
            </a:pPr>
            <a:r>
              <a:rPr lang="en-US" b="0" i="0" dirty="0">
                <a:solidFill>
                  <a:schemeClr val="bg1"/>
                </a:solidFill>
                <a:effectLst/>
                <a:latin typeface="Söhne"/>
              </a:rPr>
              <a:t>There are also losses across various countries in Africa, the Middle East, and Asia, with amounts ranging from -$1K to -$55K.</a:t>
            </a:r>
          </a:p>
          <a:p>
            <a:pPr algn="l">
              <a:buFont typeface="Arial" panose="020B0604020202020204" pitchFamily="34" charset="0"/>
              <a:buChar char="•"/>
            </a:pPr>
            <a:r>
              <a:rPr lang="en-US" b="0" i="0" dirty="0">
                <a:solidFill>
                  <a:schemeClr val="bg1"/>
                </a:solidFill>
                <a:effectLst/>
                <a:latin typeface="Söhne"/>
              </a:rPr>
              <a:t>Notably, there are losses in India (-$55K) and China (-$9K), despite these countries having significant sales in other data provided.</a:t>
            </a:r>
          </a:p>
          <a:p>
            <a:pPr algn="l"/>
            <a:r>
              <a:rPr lang="en-US" b="0" i="0" dirty="0">
                <a:solidFill>
                  <a:schemeClr val="bg1"/>
                </a:solidFill>
                <a:effectLst/>
                <a:latin typeface="Söhne"/>
              </a:rPr>
              <a:t>The visual suggests that while some countries are profitable, there are others where the superstore is facing financial losses</a:t>
            </a:r>
          </a:p>
          <a:p>
            <a:endParaRPr lang="en-US" dirty="0"/>
          </a:p>
        </p:txBody>
      </p:sp>
      <p:cxnSp>
        <p:nvCxnSpPr>
          <p:cNvPr id="2" name="Straight Connector 1">
            <a:extLst>
              <a:ext uri="{FF2B5EF4-FFF2-40B4-BE49-F238E27FC236}">
                <a16:creationId xmlns:a16="http://schemas.microsoft.com/office/drawing/2014/main" id="{7D36B1DD-B104-56A8-8962-09176AAA3AF3}"/>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9E4DFD24-8633-8733-2067-B0DE0B2DD55D}"/>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89C3DA92-FCB5-6267-8435-207E70439500}"/>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F08CDE35-661D-43A9-8686-5CEF060FD93D}"/>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D21840D7-ECE5-3358-7602-1A5BA35D081B}"/>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A595A2AD-97FD-506D-DEE8-3EFC8D85F170}"/>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67795C5B-BF82-D794-FC8D-80E41319153C}"/>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8A018DED-F052-4470-0EC2-C750A6CDED7F}"/>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B82D16B5-055B-1532-C1D7-3EDE087EABFF}"/>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71251B52-D04D-902F-956E-882F9FB07315}"/>
              </a:ext>
            </a:extLst>
          </p:cNvPr>
          <p:cNvSpPr/>
          <p:nvPr/>
        </p:nvSpPr>
        <p:spPr>
          <a:xfrm>
            <a:off x="129145" y="3584051"/>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036325E0-98BF-4A3D-B8D0-264981242941}"/>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B007D558-C44F-9BDB-5F99-37CA98D466DF}"/>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AE195D4F-C221-7FD3-675A-51A5E595030E}"/>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8AFE58DC-487C-844D-9B28-BA20FC62BF95}"/>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288CDDD8-1B64-BE47-FD43-CBF136B2CEDC}"/>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10B1DC17-486C-258F-8936-70755C7C5FA6}"/>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91A11420-D955-F5C2-AF7B-D58CAA2B191E}"/>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490CD540-61FD-CB77-E59E-9BE22EB3ADB5}"/>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F6C10C1D-6EA3-C061-5257-20A1574AC773}"/>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C1C9A680-5639-2FEC-2411-C0F269E38D7E}"/>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627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8" y="-26376"/>
            <a:ext cx="1246911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57739" y="2313069"/>
            <a:ext cx="2059912"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64580" y="2313069"/>
            <a:ext cx="2059912"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28425" y="251209"/>
            <a:ext cx="5302908" cy="6420896"/>
          </a:xfrm>
        </p:spPr>
      </p:pic>
      <p:sp>
        <p:nvSpPr>
          <p:cNvPr id="50" name="TextBox 49">
            <a:extLst>
              <a:ext uri="{FF2B5EF4-FFF2-40B4-BE49-F238E27FC236}">
                <a16:creationId xmlns:a16="http://schemas.microsoft.com/office/drawing/2014/main" id="{3F209002-E608-4BB4-4CAB-14A1A743D29F}"/>
              </a:ext>
            </a:extLst>
          </p:cNvPr>
          <p:cNvSpPr txBox="1"/>
          <p:nvPr/>
        </p:nvSpPr>
        <p:spPr>
          <a:xfrm>
            <a:off x="385035" y="899532"/>
            <a:ext cx="3401598" cy="5632311"/>
          </a:xfrm>
          <a:prstGeom prst="rect">
            <a:avLst/>
          </a:prstGeom>
          <a:noFill/>
        </p:spPr>
        <p:txBody>
          <a:bodyPr wrap="square" rtlCol="0">
            <a:spAutoFit/>
          </a:bodyPr>
          <a:lstStyle/>
          <a:p>
            <a:pPr algn="l"/>
            <a:r>
              <a:rPr lang="en-US" b="0" i="0" dirty="0">
                <a:solidFill>
                  <a:schemeClr val="bg1"/>
                </a:solidFill>
                <a:effectLst/>
                <a:latin typeface="Söhne"/>
              </a:rPr>
              <a:t>The </a:t>
            </a:r>
            <a:r>
              <a:rPr lang="en-US" b="0" i="0" dirty="0" err="1">
                <a:solidFill>
                  <a:schemeClr val="bg1"/>
                </a:solidFill>
                <a:effectLst/>
                <a:latin typeface="Söhne"/>
              </a:rPr>
              <a:t>treemap</a:t>
            </a:r>
            <a:r>
              <a:rPr lang="en-US" b="0" i="0" dirty="0">
                <a:solidFill>
                  <a:schemeClr val="bg1"/>
                </a:solidFill>
                <a:effectLst/>
                <a:latin typeface="Söhne"/>
              </a:rPr>
              <a:t> visualization indicates profit distribution by country for a superstore:</a:t>
            </a:r>
          </a:p>
          <a:p>
            <a:pPr algn="l">
              <a:buFont typeface="Arial" panose="020B0604020202020204" pitchFamily="34" charset="0"/>
              <a:buChar char="•"/>
            </a:pPr>
            <a:r>
              <a:rPr lang="en-US" b="0" i="0" dirty="0">
                <a:solidFill>
                  <a:schemeClr val="bg1"/>
                </a:solidFill>
                <a:effectLst/>
                <a:latin typeface="Söhne"/>
              </a:rPr>
              <a:t>The United States has the highest profit at $331K.</a:t>
            </a:r>
          </a:p>
          <a:p>
            <a:pPr algn="l">
              <a:buFont typeface="Arial" panose="020B0604020202020204" pitchFamily="34" charset="0"/>
              <a:buChar char="•"/>
            </a:pPr>
            <a:r>
              <a:rPr lang="en-US" b="0" i="0" dirty="0">
                <a:solidFill>
                  <a:schemeClr val="bg1"/>
                </a:solidFill>
                <a:effectLst/>
                <a:latin typeface="Söhne"/>
              </a:rPr>
              <a:t>Other countries with substantial profits include China at $152K, Germany at $116K, and France at $115K.</a:t>
            </a:r>
          </a:p>
          <a:p>
            <a:pPr algn="l">
              <a:buFont typeface="Arial" panose="020B0604020202020204" pitchFamily="34" charset="0"/>
              <a:buChar char="•"/>
            </a:pPr>
            <a:r>
              <a:rPr lang="en-US" b="0" i="0" dirty="0">
                <a:solidFill>
                  <a:schemeClr val="bg1"/>
                </a:solidFill>
                <a:effectLst/>
                <a:latin typeface="Söhne"/>
              </a:rPr>
              <a:t>The </a:t>
            </a:r>
            <a:r>
              <a:rPr lang="en-US" b="0" i="0" dirty="0" err="1">
                <a:solidFill>
                  <a:schemeClr val="bg1"/>
                </a:solidFill>
                <a:effectLst/>
                <a:latin typeface="Söhne"/>
              </a:rPr>
              <a:t>treemap</a:t>
            </a:r>
            <a:r>
              <a:rPr lang="en-US" b="0" i="0" dirty="0">
                <a:solidFill>
                  <a:schemeClr val="bg1"/>
                </a:solidFill>
                <a:effectLst/>
                <a:latin typeface="Söhne"/>
              </a:rPr>
              <a:t> also includes a variety of other countries with smaller profit amounts, suggesting a widespread international operation.</a:t>
            </a:r>
          </a:p>
          <a:p>
            <a:pPr algn="l">
              <a:buFont typeface="Arial" panose="020B0604020202020204" pitchFamily="34" charset="0"/>
              <a:buChar char="•"/>
            </a:pPr>
            <a:r>
              <a:rPr lang="en-US" b="0" i="0" dirty="0">
                <a:solidFill>
                  <a:schemeClr val="bg1"/>
                </a:solidFill>
                <a:effectLst/>
                <a:latin typeface="Söhne"/>
              </a:rPr>
              <a:t>The sizes of the boxes correspond to the amount of profit, indicating that the superstore's profits are heavily concentrated in the United States</a:t>
            </a:r>
          </a:p>
          <a:p>
            <a:endParaRPr lang="en-US" dirty="0"/>
          </a:p>
        </p:txBody>
      </p:sp>
      <p:cxnSp>
        <p:nvCxnSpPr>
          <p:cNvPr id="2" name="Straight Connector 1">
            <a:extLst>
              <a:ext uri="{FF2B5EF4-FFF2-40B4-BE49-F238E27FC236}">
                <a16:creationId xmlns:a16="http://schemas.microsoft.com/office/drawing/2014/main" id="{A34D07BC-D780-82FE-6E84-3220EFA3237E}"/>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E9CC7F54-ABDB-FA3B-D349-677BA33249FF}"/>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60FA9356-D176-C4BE-7899-E48FD9DE3CDD}"/>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0396D609-89F4-CC5C-3B30-EF4286337BE6}"/>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DDB2AF42-AC85-01FD-F62A-FD26D712039C}"/>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072AF0CD-48B6-F5C8-1FAF-37B8D8D67A26}"/>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2F4B750C-1BBA-65F7-C04E-97BCCB008F17}"/>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DC5155A4-58CC-C706-ECFE-D743FCCF6BD2}"/>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DE2D2A9F-B443-94B4-A153-540538185901}"/>
              </a:ext>
            </a:extLst>
          </p:cNvPr>
          <p:cNvSpPr/>
          <p:nvPr/>
        </p:nvSpPr>
        <p:spPr>
          <a:xfrm>
            <a:off x="110715" y="3983387"/>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D68DCCD0-CB91-0543-83EC-C758E13FFA93}"/>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855166A0-4E36-F2EE-A05A-ABF111A2C840}"/>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53893464-4BE6-3775-9849-004CA038A0A5}"/>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AACFA808-FCD1-EF35-EA40-0446EAC901A2}"/>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A458711B-AFE2-3A96-95B0-952E8E3DE142}"/>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374118D7-EC9F-2201-92D7-6F2EEE3EF9E5}"/>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B51EC015-6866-D98B-2CF6-DEA1AD2727B7}"/>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3B66E09B-F751-25B9-2E1A-01FC099AABDC}"/>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43F62BDD-0110-E697-D8A5-67638D9E4C9D}"/>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D8EF312A-59BE-6F98-C765-87049A193AC1}"/>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CC461DF9-D26D-F68F-4F34-65AE99E8A887}"/>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831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26376"/>
            <a:ext cx="1248921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537508" y="2313069"/>
            <a:ext cx="2159774"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54533" y="2313069"/>
            <a:ext cx="2159774"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87258" y="251210"/>
            <a:ext cx="5244075"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80196" y="1002289"/>
            <a:ext cx="3431791" cy="5078313"/>
          </a:xfrm>
          <a:prstGeom prst="rect">
            <a:avLst/>
          </a:prstGeom>
          <a:noFill/>
        </p:spPr>
        <p:txBody>
          <a:bodyPr wrap="square" rtlCol="0">
            <a:spAutoFit/>
          </a:bodyPr>
          <a:lstStyle/>
          <a:p>
            <a:pPr algn="l"/>
            <a:r>
              <a:rPr lang="en-US" b="0" i="0" dirty="0">
                <a:solidFill>
                  <a:schemeClr val="bg1"/>
                </a:solidFill>
                <a:effectLst/>
                <a:latin typeface="Söhne"/>
              </a:rPr>
              <a:t>The donut chart illustrates the distribution of profit across three product categories for a superstore:</a:t>
            </a:r>
          </a:p>
          <a:p>
            <a:pPr algn="l">
              <a:buFont typeface="Arial" panose="020B0604020202020204" pitchFamily="34" charset="0"/>
              <a:buChar char="•"/>
            </a:pPr>
            <a:r>
              <a:rPr lang="en-US" b="1" i="0" dirty="0">
                <a:solidFill>
                  <a:schemeClr val="bg1"/>
                </a:solidFill>
                <a:effectLst/>
                <a:latin typeface="Söhne"/>
              </a:rPr>
              <a:t>Technology</a:t>
            </a:r>
            <a:r>
              <a:rPr lang="en-US" b="0" i="0" dirty="0">
                <a:solidFill>
                  <a:schemeClr val="bg1"/>
                </a:solidFill>
                <a:effectLst/>
                <a:latin typeface="Söhne"/>
              </a:rPr>
              <a:t>: Represents the largest share of profit at 44%.</a:t>
            </a:r>
          </a:p>
          <a:p>
            <a:pPr algn="l">
              <a:buFont typeface="Arial" panose="020B0604020202020204" pitchFamily="34" charset="0"/>
              <a:buChar char="•"/>
            </a:pPr>
            <a:r>
              <a:rPr lang="en-US" b="1" i="0" dirty="0">
                <a:solidFill>
                  <a:schemeClr val="bg1"/>
                </a:solidFill>
                <a:effectLst/>
                <a:latin typeface="Söhne"/>
              </a:rPr>
              <a:t>Office Supplies</a:t>
            </a:r>
            <a:r>
              <a:rPr lang="en-US" b="0" i="0" dirty="0">
                <a:solidFill>
                  <a:schemeClr val="bg1"/>
                </a:solidFill>
                <a:effectLst/>
                <a:latin typeface="Söhne"/>
              </a:rPr>
              <a:t>: The second-largest category, contributing 35% to the profit.</a:t>
            </a:r>
          </a:p>
          <a:p>
            <a:pPr algn="l">
              <a:buFont typeface="Arial" panose="020B0604020202020204" pitchFamily="34" charset="0"/>
              <a:buChar char="•"/>
            </a:pPr>
            <a:r>
              <a:rPr lang="en-US" b="1" i="0" dirty="0">
                <a:solidFill>
                  <a:schemeClr val="bg1"/>
                </a:solidFill>
                <a:effectLst/>
                <a:latin typeface="Söhne"/>
              </a:rPr>
              <a:t>Furniture</a:t>
            </a:r>
            <a:r>
              <a:rPr lang="en-US" b="0" i="0" dirty="0">
                <a:solidFill>
                  <a:schemeClr val="bg1"/>
                </a:solidFill>
                <a:effectLst/>
                <a:latin typeface="Söhne"/>
              </a:rPr>
              <a:t>: The smallest share at 21%.</a:t>
            </a:r>
          </a:p>
          <a:p>
            <a:pPr algn="l"/>
            <a:r>
              <a:rPr lang="en-US" b="0" i="0" dirty="0">
                <a:solidFill>
                  <a:schemeClr val="bg1"/>
                </a:solidFill>
                <a:effectLst/>
                <a:latin typeface="Söhne"/>
              </a:rPr>
              <a:t>The total profit for the superstore, as indicated by the chart, sums up to $1,598,104. This suggests a strong performance in the technology sector relative to the other categories</a:t>
            </a:r>
          </a:p>
          <a:p>
            <a:endParaRPr lang="en-US" dirty="0"/>
          </a:p>
        </p:txBody>
      </p:sp>
      <p:cxnSp>
        <p:nvCxnSpPr>
          <p:cNvPr id="2" name="Straight Connector 1">
            <a:extLst>
              <a:ext uri="{FF2B5EF4-FFF2-40B4-BE49-F238E27FC236}">
                <a16:creationId xmlns:a16="http://schemas.microsoft.com/office/drawing/2014/main" id="{F8AF9D08-673D-D6E0-248B-2CD72359AAAE}"/>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445DD357-2BC1-DAC4-8B31-44BF8B1CC23C}"/>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1547250C-9A96-7B35-8135-2AF7CA9517AA}"/>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1D35575D-1DAB-9BE1-B603-0A3C7394430D}"/>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6E9334AE-E484-B2D4-4578-8E1FFF33CCAC}"/>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9AB2F120-7E77-FC67-B837-3FFA64581322}"/>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89A7CE4D-3045-8B6F-984E-876B48288781}"/>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00327CD6-2C91-5798-5189-A04032B9998D}"/>
              </a:ext>
            </a:extLst>
          </p:cNvPr>
          <p:cNvSpPr/>
          <p:nvPr/>
        </p:nvSpPr>
        <p:spPr>
          <a:xfrm>
            <a:off x="129145" y="4350460"/>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C08D643B-7D66-2CE7-43E5-E7AEB2A9E4A7}"/>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EB56A1F3-30D2-1D45-C7F2-EDCF67F9447C}"/>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16CE0488-2A89-4607-5BBA-75EA6233DD0E}"/>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2DFEE17F-B02A-1B49-6719-06C7487DB562}"/>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8FFE64D8-75F8-58A0-03F3-71D3A7916BA6}"/>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DD294FE0-AA27-6530-DF35-F59FB1F0DA56}"/>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830CC7C7-B203-0137-FA54-101E6A68B7BD}"/>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F7CBA6B4-454A-7BB4-D530-B484E15CD1F1}"/>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2DD22EA7-59E8-0AA4-266A-B439D7C33F06}"/>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4BE10927-33BE-9F62-57C2-CC4CFD30C4E7}"/>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4BA397E2-CCF1-3B53-5D6E-5FFDE6983780}"/>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71822FBE-72CF-44A7-E7EA-1C3C605C4C14}"/>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995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26376"/>
            <a:ext cx="1248921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35007" y="2313069"/>
            <a:ext cx="2153264" cy="24903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06538" y="2331367"/>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778663" y="251210"/>
            <a:ext cx="5352670"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03465" y="-55490"/>
            <a:ext cx="3345014" cy="7294305"/>
          </a:xfrm>
          <a:prstGeom prst="rect">
            <a:avLst/>
          </a:prstGeom>
          <a:noFill/>
        </p:spPr>
        <p:txBody>
          <a:bodyPr wrap="square" rtlCol="0">
            <a:spAutoFit/>
          </a:bodyPr>
          <a:lstStyle/>
          <a:p>
            <a:pPr algn="l"/>
            <a:br>
              <a:rPr lang="en-US" b="0" i="0" dirty="0">
                <a:solidFill>
                  <a:schemeClr val="bg1"/>
                </a:solidFill>
                <a:effectLst/>
                <a:latin typeface="Söhne"/>
              </a:rPr>
            </a:br>
            <a:r>
              <a:rPr lang="en-US" b="0" i="0" dirty="0">
                <a:solidFill>
                  <a:schemeClr val="bg1"/>
                </a:solidFill>
                <a:effectLst/>
                <a:latin typeface="Söhne"/>
              </a:rPr>
              <a:t>The bar chart depicts sales and profits across various sub-categories for a superstore:</a:t>
            </a:r>
          </a:p>
          <a:p>
            <a:pPr algn="l">
              <a:buFont typeface="Arial" panose="020B0604020202020204" pitchFamily="34" charset="0"/>
              <a:buChar char="•"/>
            </a:pPr>
            <a:r>
              <a:rPr lang="en-US" b="0" i="0" dirty="0">
                <a:solidFill>
                  <a:schemeClr val="bg1"/>
                </a:solidFill>
                <a:effectLst/>
                <a:latin typeface="Söhne"/>
              </a:rPr>
              <a:t>Phones generate the highest sales at approximately $1.703M, with substantial profit.</a:t>
            </a:r>
          </a:p>
          <a:p>
            <a:pPr algn="l">
              <a:buFont typeface="Arial" panose="020B0604020202020204" pitchFamily="34" charset="0"/>
              <a:buChar char="•"/>
            </a:pPr>
            <a:r>
              <a:rPr lang="en-US" b="0" i="0" dirty="0">
                <a:solidFill>
                  <a:schemeClr val="bg1"/>
                </a:solidFill>
                <a:effectLst/>
                <a:latin typeface="Söhne"/>
              </a:rPr>
              <a:t>Copiers, while having slightly lower sales, show a very high profit relative to sales.</a:t>
            </a:r>
          </a:p>
          <a:p>
            <a:pPr algn="l">
              <a:buFont typeface="Arial" panose="020B0604020202020204" pitchFamily="34" charset="0"/>
              <a:buChar char="•"/>
            </a:pPr>
            <a:r>
              <a:rPr lang="en-US" b="0" i="0" dirty="0">
                <a:solidFill>
                  <a:schemeClr val="bg1"/>
                </a:solidFill>
                <a:effectLst/>
                <a:latin typeface="Söhne"/>
              </a:rPr>
              <a:t>Chairs and Bookcases also have high sales figures, though their profits are lower compared to Phones and Copiers.</a:t>
            </a:r>
          </a:p>
          <a:p>
            <a:pPr algn="l">
              <a:buFont typeface="Arial" panose="020B0604020202020204" pitchFamily="34" charset="0"/>
              <a:buChar char="•"/>
            </a:pPr>
            <a:r>
              <a:rPr lang="en-US" b="0" i="0" dirty="0">
                <a:solidFill>
                  <a:schemeClr val="bg1"/>
                </a:solidFill>
                <a:effectLst/>
                <a:latin typeface="Söhne"/>
              </a:rPr>
              <a:t>The least profitable sub-categories are Supplies, Labels, and Fasteners, with relatively small sales figures and profits.</a:t>
            </a:r>
          </a:p>
          <a:p>
            <a:pPr algn="l"/>
            <a:r>
              <a:rPr lang="en-US" b="0" i="0" dirty="0">
                <a:solidFill>
                  <a:schemeClr val="bg1"/>
                </a:solidFill>
                <a:effectLst/>
                <a:latin typeface="Söhne"/>
              </a:rPr>
              <a:t>This indicates that while Phones are the best-selling items, Copiers offer a high profit margin. It also suggests that the superstore may need to evaluate the profitability of the lower-performing sub-categories</a:t>
            </a:r>
          </a:p>
          <a:p>
            <a:endParaRPr lang="en-US" dirty="0"/>
          </a:p>
        </p:txBody>
      </p:sp>
      <p:cxnSp>
        <p:nvCxnSpPr>
          <p:cNvPr id="2" name="Straight Connector 1">
            <a:extLst>
              <a:ext uri="{FF2B5EF4-FFF2-40B4-BE49-F238E27FC236}">
                <a16:creationId xmlns:a16="http://schemas.microsoft.com/office/drawing/2014/main" id="{CD61A0AE-7D71-0D33-CAD0-32AD8EA8B006}"/>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1E209FB3-0A86-9F73-8019-320449251E2C}"/>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E4B67C78-A23D-C16B-BCFB-E08A28965995}"/>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6D5DBA5B-1396-1011-82D3-5AD800BCAF47}"/>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19A5E471-50F3-BD9E-1EF5-EAA55010EF8F}"/>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30E6C6C0-81A9-16E3-0E30-F4EA1B217113}"/>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D3BAED0A-EF1D-FAB1-8531-8FAF3A000351}"/>
              </a:ext>
            </a:extLst>
          </p:cNvPr>
          <p:cNvSpPr/>
          <p:nvPr/>
        </p:nvSpPr>
        <p:spPr>
          <a:xfrm>
            <a:off x="129145" y="4727880"/>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0AA106E7-7E85-1A84-2BF9-FBC3DCE390CC}"/>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D2D83240-BB5B-DCAE-6498-96416D9D1544}"/>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53195735-3D46-290B-2DF9-47288A04E5ED}"/>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D343B991-AE76-19BE-C1F8-8855570DF42F}"/>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ECAEEE6C-DE15-17E0-A2CE-5C6D77A5DE16}"/>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9FA87E03-C5F0-A134-3EC9-F01174DAE3CF}"/>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60A5E8BA-7C9D-8E49-A6ED-6847B2CD37EB}"/>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151255F1-101E-187B-0B0B-08D6B98B6EF4}"/>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20A6D74D-8D11-6E8E-C2A2-90F303A92890}"/>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C158B085-6C53-4E83-671E-D5964C99631B}"/>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0D9D2D66-1068-5B64-2D17-6D23CA5FD9A2}"/>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0D304E54-E3AF-9539-2FD2-9BB4C7F52185}"/>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12F00C13-9F46-2A80-EC19-01A4C845F82D}"/>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68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84259" y="-26376"/>
            <a:ext cx="12760518"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17547" y="2313069"/>
            <a:ext cx="2080006"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34436" y="2313069"/>
            <a:ext cx="2080008"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778664" y="251210"/>
            <a:ext cx="5352669"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69737" y="713973"/>
            <a:ext cx="3338764" cy="6186309"/>
          </a:xfrm>
          <a:prstGeom prst="rect">
            <a:avLst/>
          </a:prstGeom>
          <a:noFill/>
        </p:spPr>
        <p:txBody>
          <a:bodyPr wrap="square" rtlCol="0">
            <a:spAutoFit/>
          </a:bodyPr>
          <a:lstStyle/>
          <a:p>
            <a:pPr algn="l"/>
            <a:r>
              <a:rPr lang="en-US" b="0" i="0" dirty="0">
                <a:solidFill>
                  <a:schemeClr val="bg1"/>
                </a:solidFill>
                <a:effectLst/>
                <a:latin typeface="Söhne"/>
              </a:rPr>
              <a:t>The bar chart provides sales and profit data for individual products:</a:t>
            </a:r>
          </a:p>
          <a:p>
            <a:pPr algn="l">
              <a:buFont typeface="Arial" panose="020B0604020202020204" pitchFamily="34" charset="0"/>
              <a:buChar char="•"/>
            </a:pPr>
            <a:r>
              <a:rPr lang="en-US" b="0" i="0" dirty="0">
                <a:solidFill>
                  <a:schemeClr val="bg1"/>
                </a:solidFill>
                <a:effectLst/>
                <a:latin typeface="Söhne"/>
              </a:rPr>
              <a:t>Cisco Smart Phones show the highest profit at $161K with sales of $34K.</a:t>
            </a:r>
          </a:p>
          <a:p>
            <a:pPr algn="l">
              <a:buFont typeface="Arial" panose="020B0604020202020204" pitchFamily="34" charset="0"/>
              <a:buChar char="•"/>
            </a:pPr>
            <a:r>
              <a:rPr lang="en-US" b="0" i="0" dirty="0">
                <a:solidFill>
                  <a:schemeClr val="bg1"/>
                </a:solidFill>
                <a:effectLst/>
                <a:latin typeface="Söhne"/>
              </a:rPr>
              <a:t>Nokia Smart Phones also demonstrate high profitability at $145K.</a:t>
            </a:r>
          </a:p>
          <a:p>
            <a:pPr algn="l">
              <a:buFont typeface="Arial" panose="020B0604020202020204" pitchFamily="34" charset="0"/>
              <a:buChar char="•"/>
            </a:pPr>
            <a:r>
              <a:rPr lang="en-US" b="0" i="0" dirty="0">
                <a:solidFill>
                  <a:schemeClr val="bg1"/>
                </a:solidFill>
                <a:effectLst/>
                <a:latin typeface="Söhne"/>
              </a:rPr>
              <a:t>The chart further details a variety of products, showing a clear distinction between sales and profit for each.</a:t>
            </a:r>
          </a:p>
          <a:p>
            <a:pPr algn="l"/>
            <a:r>
              <a:rPr lang="en-US" b="0" i="0" dirty="0">
                <a:solidFill>
                  <a:schemeClr val="bg1"/>
                </a:solidFill>
                <a:effectLst/>
                <a:latin typeface="Söhne"/>
              </a:rPr>
              <a:t>This information indicates specific products, particularly smart phones, as significant profit drivers, despite their sales not being the highest. This could suggest high margins or a successful sales strategy for these items</a:t>
            </a:r>
          </a:p>
          <a:p>
            <a:endParaRPr lang="en-US" dirty="0"/>
          </a:p>
        </p:txBody>
      </p:sp>
      <p:cxnSp>
        <p:nvCxnSpPr>
          <p:cNvPr id="2" name="Straight Connector 1">
            <a:extLst>
              <a:ext uri="{FF2B5EF4-FFF2-40B4-BE49-F238E27FC236}">
                <a16:creationId xmlns:a16="http://schemas.microsoft.com/office/drawing/2014/main" id="{B2811FF0-C38C-73A7-E501-DACF331E10FD}"/>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58796EE7-EB58-D70A-2DBE-65913D2E8DBB}"/>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38029032-8901-5225-C777-AB6C352D662A}"/>
              </a:ext>
            </a:extLst>
          </p:cNvPr>
          <p:cNvSpPr/>
          <p:nvPr/>
        </p:nvSpPr>
        <p:spPr>
          <a:xfrm>
            <a:off x="163378" y="620488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BA13BA54-99BA-B7BA-328B-8FDA8B9C4633}"/>
              </a:ext>
            </a:extLst>
          </p:cNvPr>
          <p:cNvSpPr/>
          <p:nvPr/>
        </p:nvSpPr>
        <p:spPr>
          <a:xfrm>
            <a:off x="167194" y="584474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C4011EFA-9970-2C86-8C18-46DC73E48ACD}"/>
              </a:ext>
            </a:extLst>
          </p:cNvPr>
          <p:cNvSpPr/>
          <p:nvPr/>
        </p:nvSpPr>
        <p:spPr>
          <a:xfrm>
            <a:off x="160363" y="546968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BD22070C-597E-1EB6-FE53-FE4F065C1120}"/>
              </a:ext>
            </a:extLst>
          </p:cNvPr>
          <p:cNvSpPr/>
          <p:nvPr/>
        </p:nvSpPr>
        <p:spPr>
          <a:xfrm>
            <a:off x="129145" y="5065617"/>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17C1F07F-CCE3-E753-BB61-534110F086B5}"/>
              </a:ext>
            </a:extLst>
          </p:cNvPr>
          <p:cNvSpPr/>
          <p:nvPr/>
        </p:nvSpPr>
        <p:spPr>
          <a:xfrm>
            <a:off x="174865" y="4739680"/>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AE786F63-E9D6-59AD-9E6F-3F51D9C2B0A4}"/>
              </a:ext>
            </a:extLst>
          </p:cNvPr>
          <p:cNvSpPr/>
          <p:nvPr/>
        </p:nvSpPr>
        <p:spPr>
          <a:xfrm>
            <a:off x="160363" y="43594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D8C41EF4-8577-039B-FEA4-AA28546B1C61}"/>
              </a:ext>
            </a:extLst>
          </p:cNvPr>
          <p:cNvSpPr/>
          <p:nvPr/>
        </p:nvSpPr>
        <p:spPr>
          <a:xfrm>
            <a:off x="174865" y="397334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7EB209D9-BA88-3D8F-0C74-CA1B16AA4F81}"/>
              </a:ext>
            </a:extLst>
          </p:cNvPr>
          <p:cNvSpPr/>
          <p:nvPr/>
        </p:nvSpPr>
        <p:spPr>
          <a:xfrm>
            <a:off x="174865" y="359410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DACDE3DE-EAEB-74EE-4C70-38687DB9F085}"/>
              </a:ext>
            </a:extLst>
          </p:cNvPr>
          <p:cNvSpPr/>
          <p:nvPr/>
        </p:nvSpPr>
        <p:spPr>
          <a:xfrm>
            <a:off x="160363" y="323495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AE381602-52E6-0CFF-911D-A396D7BBE624}"/>
              </a:ext>
            </a:extLst>
          </p:cNvPr>
          <p:cNvSpPr/>
          <p:nvPr/>
        </p:nvSpPr>
        <p:spPr>
          <a:xfrm>
            <a:off x="166157" y="287288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F4977C2B-46F5-B309-B813-CE21F6FE9FA0}"/>
              </a:ext>
            </a:extLst>
          </p:cNvPr>
          <p:cNvSpPr/>
          <p:nvPr/>
        </p:nvSpPr>
        <p:spPr>
          <a:xfrm>
            <a:off x="164199" y="251374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0B0EF563-411C-B869-D6FC-A386C79F095B}"/>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4AE19538-F047-BE27-3529-EF77477AE8B3}"/>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71D7BE78-20BD-A271-2B6D-9A9E5F6BD80C}"/>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58AC6257-EBCC-F75C-7E70-6E8EDCA3B7D3}"/>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AF773133-9248-672E-CBC0-BA67FBBB9015}"/>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D83A1623-0BFB-D996-3A20-903AF87A46DB}"/>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2432B043-48C6-6F3B-B6B7-A3DB584E846F}"/>
              </a:ext>
            </a:extLst>
          </p:cNvPr>
          <p:cNvSpPr/>
          <p:nvPr/>
        </p:nvSpPr>
        <p:spPr>
          <a:xfrm>
            <a:off x="170950" y="654570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163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26376"/>
            <a:ext cx="1248921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597" y="2313069"/>
            <a:ext cx="2110152"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8" y="2313069"/>
            <a:ext cx="211015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778664" y="251209"/>
            <a:ext cx="5352670" cy="6389249"/>
          </a:xfrm>
        </p:spPr>
      </p:pic>
      <p:sp>
        <p:nvSpPr>
          <p:cNvPr id="50" name="TextBox 49">
            <a:extLst>
              <a:ext uri="{FF2B5EF4-FFF2-40B4-BE49-F238E27FC236}">
                <a16:creationId xmlns:a16="http://schemas.microsoft.com/office/drawing/2014/main" id="{3F209002-E608-4BB4-4CAB-14A1A743D29F}"/>
              </a:ext>
            </a:extLst>
          </p:cNvPr>
          <p:cNvSpPr txBox="1"/>
          <p:nvPr/>
        </p:nvSpPr>
        <p:spPr>
          <a:xfrm>
            <a:off x="446881" y="834593"/>
            <a:ext cx="3331783" cy="5539978"/>
          </a:xfrm>
          <a:prstGeom prst="rect">
            <a:avLst/>
          </a:prstGeom>
          <a:noFill/>
        </p:spPr>
        <p:txBody>
          <a:bodyPr wrap="square" rtlCol="0">
            <a:spAutoFit/>
          </a:bodyPr>
          <a:lstStyle/>
          <a:p>
            <a:pPr algn="l"/>
            <a:r>
              <a:rPr lang="en-US" sz="1600" b="0" i="0" dirty="0">
                <a:solidFill>
                  <a:schemeClr val="bg1"/>
                </a:solidFill>
                <a:effectLst/>
                <a:latin typeface="Söhne"/>
              </a:rPr>
              <a:t>The bar chart displays the quantity sold for various products at a superstore:</a:t>
            </a:r>
          </a:p>
          <a:p>
            <a:pPr algn="l">
              <a:buFont typeface="Arial" panose="020B0604020202020204" pitchFamily="34" charset="0"/>
              <a:buChar char="•"/>
            </a:pPr>
            <a:r>
              <a:rPr lang="en-US" sz="1600" b="0" i="0" dirty="0">
                <a:solidFill>
                  <a:schemeClr val="bg1"/>
                </a:solidFill>
                <a:effectLst/>
                <a:latin typeface="Söhne"/>
              </a:rPr>
              <a:t>Staples have the highest quantity sold at 856 units.</a:t>
            </a:r>
          </a:p>
          <a:p>
            <a:pPr algn="l">
              <a:buFont typeface="Arial" panose="020B0604020202020204" pitchFamily="34" charset="0"/>
              <a:buChar char="•"/>
            </a:pPr>
            <a:r>
              <a:rPr lang="en-US" sz="1600" b="0" i="0" dirty="0">
                <a:solidFill>
                  <a:schemeClr val="bg1"/>
                </a:solidFill>
                <a:effectLst/>
                <a:latin typeface="Söhne"/>
              </a:rPr>
              <a:t>Cardinal Index Tabs and </a:t>
            </a:r>
            <a:r>
              <a:rPr lang="en-US" sz="1600" b="0" i="0" dirty="0" err="1">
                <a:solidFill>
                  <a:schemeClr val="bg1"/>
                </a:solidFill>
                <a:effectLst/>
                <a:latin typeface="Söhne"/>
              </a:rPr>
              <a:t>Acco</a:t>
            </a:r>
            <a:r>
              <a:rPr lang="en-US" sz="1600" b="0" i="0" dirty="0">
                <a:solidFill>
                  <a:schemeClr val="bg1"/>
                </a:solidFill>
                <a:effectLst/>
                <a:latin typeface="Söhne"/>
              </a:rPr>
              <a:t> Binder Covers are also among the top, with 618 and 596 units sold, respectively.</a:t>
            </a:r>
          </a:p>
          <a:p>
            <a:pPr algn="l">
              <a:buFont typeface="Arial" panose="020B0604020202020204" pitchFamily="34" charset="0"/>
              <a:buChar char="•"/>
            </a:pPr>
            <a:r>
              <a:rPr lang="en-US" sz="1600" b="0" i="0" dirty="0">
                <a:solidFill>
                  <a:schemeClr val="bg1"/>
                </a:solidFill>
                <a:effectLst/>
                <a:latin typeface="Söhne"/>
              </a:rPr>
              <a:t>Other products, such as Stockwell Thumb Tacks and Smead Lockers, show moderately high sales quantities, ranging from 573 to 567 units.</a:t>
            </a:r>
          </a:p>
          <a:p>
            <a:pPr algn="l">
              <a:buFont typeface="Arial" panose="020B0604020202020204" pitchFamily="34" charset="0"/>
              <a:buChar char="•"/>
            </a:pPr>
            <a:r>
              <a:rPr lang="en-US" sz="1600" b="0" i="0" dirty="0">
                <a:solidFill>
                  <a:schemeClr val="bg1"/>
                </a:solidFill>
                <a:effectLst/>
                <a:latin typeface="Söhne"/>
              </a:rPr>
              <a:t>The chart continues to list various other office-related products with their respective quantities sold, indicating a diverse range of items being purchased.</a:t>
            </a:r>
          </a:p>
          <a:p>
            <a:pPr algn="l"/>
            <a:r>
              <a:rPr lang="en-US" sz="1600" b="0" i="0" dirty="0">
                <a:solidFill>
                  <a:schemeClr val="bg1"/>
                </a:solidFill>
                <a:effectLst/>
                <a:latin typeface="Söhne"/>
              </a:rPr>
              <a:t>The data suggests a high demand for basic office supplies like staples and binder accessories</a:t>
            </a:r>
          </a:p>
          <a:p>
            <a:endParaRPr lang="en-US" dirty="0"/>
          </a:p>
        </p:txBody>
      </p:sp>
      <p:cxnSp>
        <p:nvCxnSpPr>
          <p:cNvPr id="2" name="Straight Connector 1">
            <a:extLst>
              <a:ext uri="{FF2B5EF4-FFF2-40B4-BE49-F238E27FC236}">
                <a16:creationId xmlns:a16="http://schemas.microsoft.com/office/drawing/2014/main" id="{348B384A-9ADA-6B20-384F-51104FDCC4CD}"/>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7A562EC7-8B8F-155B-6A49-1076DD81C1C1}"/>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D98821D4-2CDE-835C-0162-309646F19A5B}"/>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DCAB0907-D189-C7CE-F521-6F108C0432AB}"/>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C162ABED-0FED-FF82-E627-E1F948905B31}"/>
              </a:ext>
            </a:extLst>
          </p:cNvPr>
          <p:cNvSpPr/>
          <p:nvPr/>
        </p:nvSpPr>
        <p:spPr>
          <a:xfrm>
            <a:off x="129145" y="5468796"/>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FA639CD7-FA90-B33D-171E-B8F2C0D15837}"/>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C6B024BB-E5DE-9FE8-3766-B56B351E4B34}"/>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5CA41BC0-B0F7-9EA9-4A29-405246B1D785}"/>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28BEF797-0514-1C7A-4AEF-8A6DF6D9051C}"/>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4373219C-6692-9F25-90E9-F0F0CD734CA3}"/>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DEDCF130-2AD5-4B72-0C60-4700EE54197F}"/>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AD097871-A5A3-6744-9661-27444650CC4B}"/>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C9A4B13C-04E4-C4F2-E648-2ACF28259D5A}"/>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3F57B97E-4EBE-6CCF-DDFF-0F5729A8056E}"/>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404F8E32-22BC-C32E-30ED-B5D35C530813}"/>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B69816DB-7C0D-66E0-2A49-35DC5AEA1D8C}"/>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60F5B61B-5276-F9CB-4620-4BCC6E187962}"/>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8FB06B01-A13D-D5BB-782A-3016821D04D4}"/>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B9352444-FEA4-DFDB-9D74-A39F7F374E0D}"/>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CD6BFD78-0377-EFEC-72BB-EADF994BD0D4}"/>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68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CBB44-B159-BA1B-34CF-0893415FF3F9}"/>
              </a:ext>
            </a:extLst>
          </p:cNvPr>
          <p:cNvSpPr txBox="1"/>
          <p:nvPr/>
        </p:nvSpPr>
        <p:spPr>
          <a:xfrm>
            <a:off x="167148" y="1474839"/>
            <a:ext cx="11867536" cy="4862870"/>
          </a:xfrm>
          <a:prstGeom prst="rect">
            <a:avLst/>
          </a:prstGeom>
          <a:noFill/>
        </p:spPr>
        <p:txBody>
          <a:bodyPr wrap="square" rtlCol="0">
            <a:spAutoFit/>
          </a:bodyPr>
          <a:lstStyle/>
          <a:p>
            <a:pPr algn="ctr"/>
            <a:r>
              <a:rPr lang="en-US" sz="5400" b="1" i="0" dirty="0">
                <a:solidFill>
                  <a:srgbClr val="0D0D0D"/>
                </a:solidFill>
                <a:effectLst/>
                <a:latin typeface="Söhne"/>
              </a:rPr>
              <a:t>Objective</a:t>
            </a:r>
          </a:p>
          <a:p>
            <a:r>
              <a:rPr lang="en-US" sz="3200" b="0" i="0" dirty="0">
                <a:solidFill>
                  <a:srgbClr val="0D0D0D"/>
                </a:solidFill>
                <a:effectLst/>
                <a:latin typeface="Söhne"/>
              </a:rPr>
              <a:t>The primary objective of the Super Store project is to optimize the store's operations by analyzing key metrics such as total sales, profits, shipping costs, and discount strategies. The project also aims to enhance data integrity through the identification and removal of duplicate records and the standardization of data formats. By examining customer purchase frequencies and the profit-to-sales ratio, the store seeks to tailor its product offerings and marketing strategies more effectively to its customer base</a:t>
            </a:r>
            <a:endParaRPr lang="en-US" sz="3200" dirty="0"/>
          </a:p>
        </p:txBody>
      </p:sp>
    </p:spTree>
    <p:extLst>
      <p:ext uri="{BB962C8B-B14F-4D97-AF65-F5344CB8AC3E}">
        <p14:creationId xmlns:p14="http://schemas.microsoft.com/office/powerpoint/2010/main" val="773110700"/>
      </p:ext>
    </p:extLst>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26376"/>
            <a:ext cx="12398777"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50611"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14340"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58384" y="251210"/>
            <a:ext cx="5272950"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511089" y="834593"/>
            <a:ext cx="3367126" cy="5355312"/>
          </a:xfrm>
          <a:prstGeom prst="rect">
            <a:avLst/>
          </a:prstGeom>
          <a:noFill/>
        </p:spPr>
        <p:txBody>
          <a:bodyPr wrap="square" rtlCol="0">
            <a:spAutoFit/>
          </a:bodyPr>
          <a:lstStyle/>
          <a:p>
            <a:pPr algn="l"/>
            <a:br>
              <a:rPr lang="en-US" b="0" i="0" dirty="0">
                <a:solidFill>
                  <a:schemeClr val="bg1"/>
                </a:solidFill>
                <a:effectLst/>
                <a:latin typeface="Söhne"/>
              </a:rPr>
            </a:br>
            <a:r>
              <a:rPr lang="en-US" b="0" i="0" dirty="0">
                <a:solidFill>
                  <a:schemeClr val="bg1"/>
                </a:solidFill>
                <a:effectLst/>
                <a:latin typeface="Söhne"/>
              </a:rPr>
              <a:t>The line chart depicts the average discount given across various sub-categories in a superstore:</a:t>
            </a:r>
          </a:p>
          <a:p>
            <a:pPr algn="l">
              <a:buFont typeface="Arial" panose="020B0604020202020204" pitchFamily="34" charset="0"/>
              <a:buChar char="•"/>
            </a:pPr>
            <a:r>
              <a:rPr lang="en-US" b="0" i="0" dirty="0">
                <a:solidFill>
                  <a:schemeClr val="bg1"/>
                </a:solidFill>
                <a:effectLst/>
                <a:latin typeface="Söhne"/>
              </a:rPr>
              <a:t>Chairs receive the highest average discount at 29%.</a:t>
            </a:r>
          </a:p>
          <a:p>
            <a:pPr algn="l">
              <a:buFont typeface="Arial" panose="020B0604020202020204" pitchFamily="34" charset="0"/>
              <a:buChar char="•"/>
            </a:pPr>
            <a:r>
              <a:rPr lang="en-US" b="0" i="0" dirty="0">
                <a:solidFill>
                  <a:schemeClr val="bg1"/>
                </a:solidFill>
                <a:effectLst/>
                <a:latin typeface="Söhne"/>
              </a:rPr>
              <a:t>Other categories with notable discounts include Appliances (18%) and Phones (15%).</a:t>
            </a:r>
          </a:p>
          <a:p>
            <a:pPr algn="l">
              <a:buFont typeface="Arial" panose="020B0604020202020204" pitchFamily="34" charset="0"/>
              <a:buChar char="•"/>
            </a:pPr>
            <a:r>
              <a:rPr lang="en-US" b="0" i="0" dirty="0">
                <a:solidFill>
                  <a:schemeClr val="bg1"/>
                </a:solidFill>
                <a:effectLst/>
                <a:latin typeface="Söhne"/>
              </a:rPr>
              <a:t>The categories with the lowest discounts are Labels (12%) and Fasteners (14%).</a:t>
            </a:r>
          </a:p>
          <a:p>
            <a:pPr algn="l">
              <a:buFont typeface="Arial" panose="020B0604020202020204" pitchFamily="34" charset="0"/>
              <a:buChar char="•"/>
            </a:pPr>
            <a:r>
              <a:rPr lang="en-US" b="0" i="0" dirty="0">
                <a:solidFill>
                  <a:schemeClr val="bg1"/>
                </a:solidFill>
                <a:effectLst/>
                <a:latin typeface="Söhne"/>
              </a:rPr>
              <a:t>There's a significant variation in discount levels across categories, suggesting strategic price reductions in certain areas, possibly to drive sales or clear inventory</a:t>
            </a:r>
          </a:p>
          <a:p>
            <a:endParaRPr lang="en-US" dirty="0"/>
          </a:p>
        </p:txBody>
      </p:sp>
      <p:cxnSp>
        <p:nvCxnSpPr>
          <p:cNvPr id="2" name="Straight Connector 1">
            <a:extLst>
              <a:ext uri="{FF2B5EF4-FFF2-40B4-BE49-F238E27FC236}">
                <a16:creationId xmlns:a16="http://schemas.microsoft.com/office/drawing/2014/main" id="{62673050-B720-379D-3542-5C152BD3D93A}"/>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5C5A1506-3694-BDBE-C013-B616A0B44F5E}"/>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8E1BC4E7-B46C-EEDE-A4AA-07197B275AF0}"/>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187578C5-E536-372E-4453-CE56B5446A3B}"/>
              </a:ext>
            </a:extLst>
          </p:cNvPr>
          <p:cNvSpPr/>
          <p:nvPr/>
        </p:nvSpPr>
        <p:spPr>
          <a:xfrm>
            <a:off x="122126" y="5842985"/>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B9D20B6F-280F-64B2-0441-C04C566EBCA3}"/>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F10FE9C4-9B09-28BF-88E4-B670EBBC577E}"/>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4DF771CA-E598-B55C-7756-7BD06166AA2E}"/>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8AB0CBE0-4470-4563-13D6-AC1AC336A6C7}"/>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8CFA7B3E-8B86-F4C6-EAE3-129BA87DB2F9}"/>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D52F4844-105B-5521-7C27-85E7CC14B15D}"/>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8CD6D120-BADE-5AAB-3876-A0DD4429B203}"/>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DF604E4A-0CA1-B402-88D3-98B8474E7C43}"/>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B4D8F1C2-03DA-5959-8FEC-1DC68FCDC1DC}"/>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E8D3E2D4-E6D2-1858-9BC9-4B3807A2C05A}"/>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6901A9FC-ACF3-6C78-63D0-21528107266F}"/>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5F9C763B-0D05-4431-5F40-55051A2CD0CB}"/>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216A8483-971A-0901-F6AB-CCF8C42669F3}"/>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DEDC3484-5DD0-E4F4-5EB4-A97D52052914}"/>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EC361C69-F814-09EF-4202-DDBBDBB83BDF}"/>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39F04976-477F-1CAF-F6B3-271CDAFC2478}"/>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6476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8" y="-26376"/>
            <a:ext cx="1246911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67787" y="2313069"/>
            <a:ext cx="2069962"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64580" y="2313069"/>
            <a:ext cx="2069961"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733342" y="251209"/>
            <a:ext cx="5397992" cy="6430157"/>
          </a:xfrm>
        </p:spPr>
      </p:pic>
      <p:sp>
        <p:nvSpPr>
          <p:cNvPr id="50" name="TextBox 49">
            <a:extLst>
              <a:ext uri="{FF2B5EF4-FFF2-40B4-BE49-F238E27FC236}">
                <a16:creationId xmlns:a16="http://schemas.microsoft.com/office/drawing/2014/main" id="{3F209002-E608-4BB4-4CAB-14A1A743D29F}"/>
              </a:ext>
            </a:extLst>
          </p:cNvPr>
          <p:cNvSpPr txBox="1"/>
          <p:nvPr/>
        </p:nvSpPr>
        <p:spPr>
          <a:xfrm>
            <a:off x="494008" y="1130187"/>
            <a:ext cx="3334420" cy="4308872"/>
          </a:xfrm>
          <a:prstGeom prst="rect">
            <a:avLst/>
          </a:prstGeom>
          <a:noFill/>
        </p:spPr>
        <p:txBody>
          <a:bodyPr wrap="square" rtlCol="0">
            <a:spAutoFit/>
          </a:bodyPr>
          <a:lstStyle/>
          <a:p>
            <a:pPr algn="l"/>
            <a:r>
              <a:rPr lang="en-US" sz="1600" b="0" i="0" dirty="0">
                <a:solidFill>
                  <a:schemeClr val="bg1"/>
                </a:solidFill>
                <a:effectLst/>
                <a:latin typeface="Söhne"/>
              </a:rPr>
              <a:t>The donut chart displays the distribution of order priorities for a superstore:</a:t>
            </a:r>
          </a:p>
          <a:p>
            <a:pPr algn="l">
              <a:buFont typeface="Arial" panose="020B0604020202020204" pitchFamily="34" charset="0"/>
              <a:buChar char="•"/>
            </a:pPr>
            <a:r>
              <a:rPr lang="en-US" sz="1600" b="0" i="0" dirty="0">
                <a:solidFill>
                  <a:schemeClr val="bg1"/>
                </a:solidFill>
                <a:effectLst/>
                <a:latin typeface="Söhne"/>
              </a:rPr>
              <a:t>The largest segment is 'Medium' priority orders, totaling 29,406.</a:t>
            </a:r>
          </a:p>
          <a:p>
            <a:pPr algn="l">
              <a:buFont typeface="Arial" panose="020B0604020202020204" pitchFamily="34" charset="0"/>
              <a:buChar char="•"/>
            </a:pPr>
            <a:r>
              <a:rPr lang="en-US" sz="1600" b="0" i="0" dirty="0">
                <a:solidFill>
                  <a:schemeClr val="bg1"/>
                </a:solidFill>
                <a:effectLst/>
                <a:latin typeface="Söhne"/>
              </a:rPr>
              <a:t>'High' priority orders are the next largest at 15,490.</a:t>
            </a:r>
          </a:p>
          <a:p>
            <a:pPr algn="l">
              <a:buFont typeface="Arial" panose="020B0604020202020204" pitchFamily="34" charset="0"/>
              <a:buChar char="•"/>
            </a:pPr>
            <a:r>
              <a:rPr lang="en-US" sz="1600" b="0" i="0" dirty="0">
                <a:solidFill>
                  <a:schemeClr val="bg1"/>
                </a:solidFill>
                <a:effectLst/>
                <a:latin typeface="Söhne"/>
              </a:rPr>
              <a:t>'Low' priority orders are the smallest group, with 2,423.</a:t>
            </a:r>
          </a:p>
          <a:p>
            <a:pPr algn="l">
              <a:buFont typeface="Arial" panose="020B0604020202020204" pitchFamily="34" charset="0"/>
              <a:buChar char="•"/>
            </a:pPr>
            <a:r>
              <a:rPr lang="en-US" sz="1600" b="0" i="0" dirty="0">
                <a:solidFill>
                  <a:schemeClr val="bg1"/>
                </a:solidFill>
                <a:effectLst/>
                <a:latin typeface="Söhne"/>
              </a:rPr>
              <a:t>'Critical' priority orders are slightly more than 'Low', at 3,929.</a:t>
            </a:r>
          </a:p>
          <a:p>
            <a:pPr algn="l"/>
            <a:r>
              <a:rPr lang="en-US" sz="1600" b="0" i="0" dirty="0">
                <a:solidFill>
                  <a:schemeClr val="bg1"/>
                </a:solidFill>
                <a:effectLst/>
                <a:latin typeface="Söhne"/>
              </a:rPr>
              <a:t>The chart indicates that most orders fall into the 'Medium' priority category, suggesting that there are relatively few orders that are considered either 'Low' or 'Critical'</a:t>
            </a:r>
          </a:p>
          <a:p>
            <a:endParaRPr lang="en-US" dirty="0"/>
          </a:p>
        </p:txBody>
      </p:sp>
      <p:cxnSp>
        <p:nvCxnSpPr>
          <p:cNvPr id="2" name="Straight Connector 1">
            <a:extLst>
              <a:ext uri="{FF2B5EF4-FFF2-40B4-BE49-F238E27FC236}">
                <a16:creationId xmlns:a16="http://schemas.microsoft.com/office/drawing/2014/main" id="{A71AD942-DCEA-2A67-50FD-11F6DD3BF702}"/>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9A5C385F-967A-ECB9-A986-44B79F0D89D6}"/>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446B988E-C325-6A30-E835-9D5ED7AFEDD0}"/>
              </a:ext>
            </a:extLst>
          </p:cNvPr>
          <p:cNvSpPr/>
          <p:nvPr/>
        </p:nvSpPr>
        <p:spPr>
          <a:xfrm>
            <a:off x="124600" y="6176767"/>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DB476165-D0DD-A0C9-E272-09AA262F06F7}"/>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8FBECD1F-2833-CE55-B87C-A25D49F921E5}"/>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9A7E97B7-58D4-81F5-7BEF-D02392FEAF10}"/>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F93AB5C1-ECA3-8481-B053-7E7BA1BE164A}"/>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235CCCFE-9583-E1A0-C8AE-93A00EBF2146}"/>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CF08EE6B-BB3C-8B70-D1A0-6FAC25D02789}"/>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CFBC57B2-61C6-0BA0-EC6D-5F7FDCCD6D59}"/>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0FFFB9B9-4F15-C3CF-892E-F7711E66B2B5}"/>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9B70BF48-5399-CDB3-1BE3-BBF79C9E9FDE}"/>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8C949C58-17BC-8571-89C5-041729DA0743}"/>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A413F0E5-35A2-C29D-9178-D94767B6B877}"/>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EF4136EB-70C9-D35F-DBCC-4C36CD734BAA}"/>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180042BE-AB0A-3301-A5B3-7EE7016A1F69}"/>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AD0DA19D-3868-EEB4-1943-6187686A8750}"/>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537E8188-29D6-6F62-B965-D03D4FE19CAD}"/>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BC481F97-91D3-FB83-49AF-220F03594470}"/>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95D60AB3-176A-2083-C725-A1A227F0178E}"/>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83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60773" y="-26376"/>
            <a:ext cx="12559550"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4831" y="2313069"/>
            <a:ext cx="2039816"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69"/>
            <a:ext cx="2039815"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82162" y="251209"/>
            <a:ext cx="5211596" cy="6332471"/>
          </a:xfrm>
        </p:spPr>
      </p:pic>
      <p:sp>
        <p:nvSpPr>
          <p:cNvPr id="50" name="TextBox 49">
            <a:extLst>
              <a:ext uri="{FF2B5EF4-FFF2-40B4-BE49-F238E27FC236}">
                <a16:creationId xmlns:a16="http://schemas.microsoft.com/office/drawing/2014/main" id="{3F209002-E608-4BB4-4CAB-14A1A743D29F}"/>
              </a:ext>
            </a:extLst>
          </p:cNvPr>
          <p:cNvSpPr txBox="1"/>
          <p:nvPr/>
        </p:nvSpPr>
        <p:spPr>
          <a:xfrm>
            <a:off x="443968" y="899532"/>
            <a:ext cx="3456179" cy="5632311"/>
          </a:xfrm>
          <a:prstGeom prst="rect">
            <a:avLst/>
          </a:prstGeom>
          <a:noFill/>
        </p:spPr>
        <p:txBody>
          <a:bodyPr wrap="square" rtlCol="0">
            <a:spAutoFit/>
          </a:bodyPr>
          <a:lstStyle/>
          <a:p>
            <a:pPr algn="l"/>
            <a:r>
              <a:rPr lang="en-US" b="0" i="0" dirty="0">
                <a:solidFill>
                  <a:schemeClr val="bg1"/>
                </a:solidFill>
                <a:effectLst/>
                <a:latin typeface="Söhne"/>
              </a:rPr>
              <a:t>The bar chart illustrates the average shipping cost for various sub-categories of products:</a:t>
            </a:r>
          </a:p>
          <a:p>
            <a:pPr algn="l">
              <a:buFont typeface="Arial" panose="020B0604020202020204" pitchFamily="34" charset="0"/>
              <a:buChar char="•"/>
            </a:pPr>
            <a:r>
              <a:rPr lang="en-US" b="0" i="0" dirty="0">
                <a:solidFill>
                  <a:schemeClr val="bg1"/>
                </a:solidFill>
                <a:effectLst/>
                <a:latin typeface="Söhne"/>
              </a:rPr>
              <a:t>Tables have the highest average shipping cost at $92.81.</a:t>
            </a:r>
          </a:p>
          <a:p>
            <a:pPr algn="l">
              <a:buFont typeface="Arial" panose="020B0604020202020204" pitchFamily="34" charset="0"/>
              <a:buChar char="•"/>
            </a:pPr>
            <a:r>
              <a:rPr lang="en-US" b="0" i="0" dirty="0">
                <a:solidFill>
                  <a:schemeClr val="bg1"/>
                </a:solidFill>
                <a:effectLst/>
                <a:latin typeface="Söhne"/>
              </a:rPr>
              <a:t>Copiers also have a high shipping cost, averaging $71.75.</a:t>
            </a:r>
          </a:p>
          <a:p>
            <a:pPr algn="l">
              <a:buFont typeface="Arial" panose="020B0604020202020204" pitchFamily="34" charset="0"/>
              <a:buChar char="•"/>
            </a:pPr>
            <a:r>
              <a:rPr lang="en-US" b="0" i="0" dirty="0">
                <a:solidFill>
                  <a:schemeClr val="bg1"/>
                </a:solidFill>
                <a:effectLst/>
                <a:latin typeface="Söhne"/>
              </a:rPr>
              <a:t>On the lower end, Labels have the smallest average shipping cost at $3.40, with Fasteners and Paper also on the lower side, costing under $8.</a:t>
            </a:r>
          </a:p>
          <a:p>
            <a:pPr algn="l">
              <a:buFont typeface="Arial" panose="020B0604020202020204" pitchFamily="34" charset="0"/>
              <a:buChar char="•"/>
            </a:pPr>
            <a:r>
              <a:rPr lang="en-US" b="0" i="0" dirty="0">
                <a:solidFill>
                  <a:schemeClr val="bg1"/>
                </a:solidFill>
                <a:effectLst/>
                <a:latin typeface="Söhne"/>
              </a:rPr>
              <a:t>The data shows a significant range in shipping costs across sub-categories, which could be influenced by the size, weight, and handling requirements of the products</a:t>
            </a:r>
          </a:p>
          <a:p>
            <a:pPr algn="l"/>
            <a:r>
              <a:rPr lang="en-US" b="0" i="0" dirty="0">
                <a:solidFill>
                  <a:schemeClr val="bg1"/>
                </a:solidFill>
                <a:effectLst/>
                <a:latin typeface="Söhne"/>
              </a:rPr>
              <a:t>.</a:t>
            </a:r>
          </a:p>
          <a:p>
            <a:endParaRPr lang="en-US" dirty="0"/>
          </a:p>
        </p:txBody>
      </p:sp>
      <p:cxnSp>
        <p:nvCxnSpPr>
          <p:cNvPr id="2" name="Straight Connector 1">
            <a:extLst>
              <a:ext uri="{FF2B5EF4-FFF2-40B4-BE49-F238E27FC236}">
                <a16:creationId xmlns:a16="http://schemas.microsoft.com/office/drawing/2014/main" id="{DEC0612C-F221-3FD2-6AC2-67207B5DDE49}"/>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34907B57-E80B-9BD9-A09B-6CBCE4E882EF}"/>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B42C1F48-3912-C211-9E5D-A283E8177621}"/>
              </a:ext>
            </a:extLst>
          </p:cNvPr>
          <p:cNvSpPr/>
          <p:nvPr/>
        </p:nvSpPr>
        <p:spPr>
          <a:xfrm>
            <a:off x="163378" y="602401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65843A4E-3EA4-DE99-0A2F-B48747F1C955}"/>
              </a:ext>
            </a:extLst>
          </p:cNvPr>
          <p:cNvSpPr/>
          <p:nvPr/>
        </p:nvSpPr>
        <p:spPr>
          <a:xfrm>
            <a:off x="167194" y="564378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94C6CC18-4118-96D8-F7E5-F6FF16AAD853}"/>
              </a:ext>
            </a:extLst>
          </p:cNvPr>
          <p:cNvSpPr/>
          <p:nvPr/>
        </p:nvSpPr>
        <p:spPr>
          <a:xfrm>
            <a:off x="160363" y="527876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C8C1D768-EE02-004D-6556-E48539D9F691}"/>
              </a:ext>
            </a:extLst>
          </p:cNvPr>
          <p:cNvSpPr/>
          <p:nvPr/>
        </p:nvSpPr>
        <p:spPr>
          <a:xfrm>
            <a:off x="167846" y="4923820"/>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65B948C1-5826-50C6-1F47-2D2A14A00F31}"/>
              </a:ext>
            </a:extLst>
          </p:cNvPr>
          <p:cNvSpPr/>
          <p:nvPr/>
        </p:nvSpPr>
        <p:spPr>
          <a:xfrm>
            <a:off x="174865" y="452866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F8FA0EE7-1609-D6F3-5978-9BC5F6991225}"/>
              </a:ext>
            </a:extLst>
          </p:cNvPr>
          <p:cNvSpPr/>
          <p:nvPr/>
        </p:nvSpPr>
        <p:spPr>
          <a:xfrm>
            <a:off x="160363" y="413837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B06CBFA7-BA13-A8D1-CD2F-E6132924D93D}"/>
              </a:ext>
            </a:extLst>
          </p:cNvPr>
          <p:cNvSpPr/>
          <p:nvPr/>
        </p:nvSpPr>
        <p:spPr>
          <a:xfrm>
            <a:off x="174865" y="37522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1092A6A5-BC9E-FE58-70C2-0A0FEB083294}"/>
              </a:ext>
            </a:extLst>
          </p:cNvPr>
          <p:cNvSpPr/>
          <p:nvPr/>
        </p:nvSpPr>
        <p:spPr>
          <a:xfrm>
            <a:off x="174865" y="337304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3FAE12C1-79DA-2DC7-BF7D-E60FAC821E31}"/>
              </a:ext>
            </a:extLst>
          </p:cNvPr>
          <p:cNvSpPr/>
          <p:nvPr/>
        </p:nvSpPr>
        <p:spPr>
          <a:xfrm>
            <a:off x="160363" y="299380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F76183FA-FD48-C5B0-55AF-29B757A9C72B}"/>
              </a:ext>
            </a:extLst>
          </p:cNvPr>
          <p:cNvSpPr/>
          <p:nvPr/>
        </p:nvSpPr>
        <p:spPr>
          <a:xfrm>
            <a:off x="166157" y="26116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4E2A5203-1072-8F7A-5F60-D3A6D4581A1A}"/>
              </a:ext>
            </a:extLst>
          </p:cNvPr>
          <p:cNvSpPr/>
          <p:nvPr/>
        </p:nvSpPr>
        <p:spPr>
          <a:xfrm>
            <a:off x="164199" y="223239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CD96B38B-C853-F36A-7F63-5820CA4D3343}"/>
              </a:ext>
            </a:extLst>
          </p:cNvPr>
          <p:cNvSpPr/>
          <p:nvPr/>
        </p:nvSpPr>
        <p:spPr>
          <a:xfrm>
            <a:off x="170822" y="185708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4D386A5B-D0C5-B07E-6886-4C8595D72AF3}"/>
              </a:ext>
            </a:extLst>
          </p:cNvPr>
          <p:cNvSpPr/>
          <p:nvPr/>
        </p:nvSpPr>
        <p:spPr>
          <a:xfrm>
            <a:off x="171738" y="1548190"/>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17593D0E-3D12-C2D0-2934-55EF97037FB4}"/>
              </a:ext>
            </a:extLst>
          </p:cNvPr>
          <p:cNvSpPr/>
          <p:nvPr/>
        </p:nvSpPr>
        <p:spPr>
          <a:xfrm>
            <a:off x="164199" y="120303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49C66395-03E4-31A1-43E7-D3B23C360DC7}"/>
              </a:ext>
            </a:extLst>
          </p:cNvPr>
          <p:cNvSpPr/>
          <p:nvPr/>
        </p:nvSpPr>
        <p:spPr>
          <a:xfrm>
            <a:off x="165812" y="87797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7B3B2509-BABC-3548-E394-485C6BDE4E3A}"/>
              </a:ext>
            </a:extLst>
          </p:cNvPr>
          <p:cNvSpPr/>
          <p:nvPr/>
        </p:nvSpPr>
        <p:spPr>
          <a:xfrm>
            <a:off x="167846" y="55123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157F92BD-6178-7502-540D-760C5E4DA7B1}"/>
              </a:ext>
            </a:extLst>
          </p:cNvPr>
          <p:cNvSpPr/>
          <p:nvPr/>
        </p:nvSpPr>
        <p:spPr>
          <a:xfrm>
            <a:off x="167846" y="252380"/>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1CE4A44F-2C91-57B9-BC70-BA8BF6C6201C}"/>
              </a:ext>
            </a:extLst>
          </p:cNvPr>
          <p:cNvSpPr/>
          <p:nvPr/>
        </p:nvSpPr>
        <p:spPr>
          <a:xfrm>
            <a:off x="125217" y="6342526"/>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25" action="ppaction://hlinksldjump"/>
            <a:extLst>
              <a:ext uri="{FF2B5EF4-FFF2-40B4-BE49-F238E27FC236}">
                <a16:creationId xmlns:a16="http://schemas.microsoft.com/office/drawing/2014/main" id="{E18048A4-0C56-BCA4-3DD6-51FFF56BE909}"/>
              </a:ext>
            </a:extLst>
          </p:cNvPr>
          <p:cNvSpPr/>
          <p:nvPr/>
        </p:nvSpPr>
        <p:spPr>
          <a:xfrm>
            <a:off x="166924" y="673240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3854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311497" y="-26376"/>
            <a:ext cx="12630776"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4831" y="2313069"/>
            <a:ext cx="2039816"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69"/>
            <a:ext cx="2039815"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82162" y="251209"/>
            <a:ext cx="5211596" cy="6332471"/>
          </a:xfrm>
        </p:spPr>
      </p:pic>
      <p:sp>
        <p:nvSpPr>
          <p:cNvPr id="50" name="TextBox 49">
            <a:extLst>
              <a:ext uri="{FF2B5EF4-FFF2-40B4-BE49-F238E27FC236}">
                <a16:creationId xmlns:a16="http://schemas.microsoft.com/office/drawing/2014/main" id="{3F209002-E608-4BB4-4CAB-14A1A743D29F}"/>
              </a:ext>
            </a:extLst>
          </p:cNvPr>
          <p:cNvSpPr txBox="1"/>
          <p:nvPr/>
        </p:nvSpPr>
        <p:spPr>
          <a:xfrm>
            <a:off x="488167" y="1016787"/>
            <a:ext cx="3456179" cy="4801314"/>
          </a:xfrm>
          <a:prstGeom prst="rect">
            <a:avLst/>
          </a:prstGeom>
          <a:noFill/>
        </p:spPr>
        <p:txBody>
          <a:bodyPr wrap="square" rtlCol="0">
            <a:spAutoFit/>
          </a:bodyPr>
          <a:lstStyle/>
          <a:p>
            <a:pPr algn="l"/>
            <a:r>
              <a:rPr lang="en-US" b="0" i="0" dirty="0">
                <a:solidFill>
                  <a:schemeClr val="bg1"/>
                </a:solidFill>
                <a:effectLst/>
                <a:latin typeface="Söhne"/>
              </a:rPr>
              <a:t>The image displays key financial figures for a superstore:</a:t>
            </a:r>
          </a:p>
          <a:p>
            <a:pPr algn="l">
              <a:buFont typeface="Arial" panose="020B0604020202020204" pitchFamily="34" charset="0"/>
              <a:buChar char="•"/>
            </a:pPr>
            <a:r>
              <a:rPr lang="en-US" b="1" i="0" dirty="0">
                <a:solidFill>
                  <a:schemeClr val="bg1"/>
                </a:solidFill>
                <a:effectLst/>
                <a:latin typeface="Söhne"/>
              </a:rPr>
              <a:t>Total Profit</a:t>
            </a:r>
            <a:r>
              <a:rPr lang="en-US" b="0" i="0" dirty="0">
                <a:solidFill>
                  <a:schemeClr val="bg1"/>
                </a:solidFill>
                <a:effectLst/>
                <a:latin typeface="Söhne"/>
              </a:rPr>
              <a:t>: The superstore has earned a total profit of $1,598,104.</a:t>
            </a:r>
          </a:p>
          <a:p>
            <a:pPr algn="l">
              <a:buFont typeface="Arial" panose="020B0604020202020204" pitchFamily="34" charset="0"/>
              <a:buChar char="•"/>
            </a:pPr>
            <a:r>
              <a:rPr lang="en-US" b="1" i="0" dirty="0">
                <a:solidFill>
                  <a:schemeClr val="bg1"/>
                </a:solidFill>
                <a:effectLst/>
                <a:latin typeface="Söhne"/>
              </a:rPr>
              <a:t>Total Losses</a:t>
            </a:r>
            <a:r>
              <a:rPr lang="en-US" b="0" i="0" dirty="0">
                <a:solidFill>
                  <a:schemeClr val="bg1"/>
                </a:solidFill>
                <a:effectLst/>
                <a:latin typeface="Söhne"/>
              </a:rPr>
              <a:t>: It has incurred total losses of $787,598.</a:t>
            </a:r>
          </a:p>
          <a:p>
            <a:pPr algn="l">
              <a:buFont typeface="Arial" panose="020B0604020202020204" pitchFamily="34" charset="0"/>
              <a:buChar char="•"/>
            </a:pPr>
            <a:r>
              <a:rPr lang="en-US" b="1" i="0" dirty="0">
                <a:solidFill>
                  <a:schemeClr val="bg1"/>
                </a:solidFill>
                <a:effectLst/>
                <a:latin typeface="Söhne"/>
              </a:rPr>
              <a:t>Total Sales</a:t>
            </a:r>
            <a:r>
              <a:rPr lang="en-US" b="0" i="0" dirty="0">
                <a:solidFill>
                  <a:schemeClr val="bg1"/>
                </a:solidFill>
                <a:effectLst/>
                <a:latin typeface="Söhne"/>
              </a:rPr>
              <a:t>: The total sales amount to $12,633,069.</a:t>
            </a:r>
          </a:p>
          <a:p>
            <a:pPr algn="l"/>
            <a:r>
              <a:rPr lang="en-US" b="0" i="0" dirty="0">
                <a:solidFill>
                  <a:schemeClr val="bg1"/>
                </a:solidFill>
                <a:effectLst/>
                <a:latin typeface="Söhne"/>
              </a:rPr>
              <a:t>These numbers indicate that while the store has substantial sales, there is a significant amount of losses. However, the total profit suggests that the store's operations are still profitable overall</a:t>
            </a:r>
          </a:p>
          <a:p>
            <a:pPr algn="l"/>
            <a:r>
              <a:rPr lang="en-US" b="0" i="0" dirty="0">
                <a:solidFill>
                  <a:schemeClr val="bg1"/>
                </a:solidFill>
                <a:effectLst/>
                <a:latin typeface="Söhne"/>
              </a:rPr>
              <a:t>.</a:t>
            </a:r>
          </a:p>
          <a:p>
            <a:endParaRPr lang="en-US" dirty="0"/>
          </a:p>
        </p:txBody>
      </p:sp>
      <p:cxnSp>
        <p:nvCxnSpPr>
          <p:cNvPr id="45" name="Straight Connector 44">
            <a:extLst>
              <a:ext uri="{FF2B5EF4-FFF2-40B4-BE49-F238E27FC236}">
                <a16:creationId xmlns:a16="http://schemas.microsoft.com/office/drawing/2014/main" id="{373EA08D-4458-DE9B-1DC9-55D46DC69A9D}"/>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Oval 45">
            <a:hlinkClick r:id="rId6" action="ppaction://hlinksldjump"/>
            <a:extLst>
              <a:ext uri="{FF2B5EF4-FFF2-40B4-BE49-F238E27FC236}">
                <a16:creationId xmlns:a16="http://schemas.microsoft.com/office/drawing/2014/main" id="{79E699BA-1DA7-AD20-8892-40F09E48FEBB}"/>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7" action="ppaction://hlinksldjump"/>
            <a:extLst>
              <a:ext uri="{FF2B5EF4-FFF2-40B4-BE49-F238E27FC236}">
                <a16:creationId xmlns:a16="http://schemas.microsoft.com/office/drawing/2014/main" id="{013D874B-5192-9485-BCCB-8941C2AFD167}"/>
              </a:ext>
            </a:extLst>
          </p:cNvPr>
          <p:cNvSpPr/>
          <p:nvPr/>
        </p:nvSpPr>
        <p:spPr>
          <a:xfrm>
            <a:off x="163378" y="602401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8" action="ppaction://hlinksldjump"/>
            <a:extLst>
              <a:ext uri="{FF2B5EF4-FFF2-40B4-BE49-F238E27FC236}">
                <a16:creationId xmlns:a16="http://schemas.microsoft.com/office/drawing/2014/main" id="{64CF7BB4-90A7-794B-3618-27A59BC96B30}"/>
              </a:ext>
            </a:extLst>
          </p:cNvPr>
          <p:cNvSpPr/>
          <p:nvPr/>
        </p:nvSpPr>
        <p:spPr>
          <a:xfrm>
            <a:off x="167194" y="564378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hlinkClick r:id="rId9" action="ppaction://hlinksldjump"/>
            <a:extLst>
              <a:ext uri="{FF2B5EF4-FFF2-40B4-BE49-F238E27FC236}">
                <a16:creationId xmlns:a16="http://schemas.microsoft.com/office/drawing/2014/main" id="{44EEBA15-4D32-4156-6EE7-B56404393985}"/>
              </a:ext>
            </a:extLst>
          </p:cNvPr>
          <p:cNvSpPr/>
          <p:nvPr/>
        </p:nvSpPr>
        <p:spPr>
          <a:xfrm>
            <a:off x="160363" y="527876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hlinkClick r:id="rId10" action="ppaction://hlinksldjump"/>
            <a:extLst>
              <a:ext uri="{FF2B5EF4-FFF2-40B4-BE49-F238E27FC236}">
                <a16:creationId xmlns:a16="http://schemas.microsoft.com/office/drawing/2014/main" id="{95897072-1BC3-D397-9F76-112F0E644C05}"/>
              </a:ext>
            </a:extLst>
          </p:cNvPr>
          <p:cNvSpPr/>
          <p:nvPr/>
        </p:nvSpPr>
        <p:spPr>
          <a:xfrm>
            <a:off x="167846" y="4923820"/>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hlinkClick r:id="rId11" action="ppaction://hlinksldjump"/>
            <a:extLst>
              <a:ext uri="{FF2B5EF4-FFF2-40B4-BE49-F238E27FC236}">
                <a16:creationId xmlns:a16="http://schemas.microsoft.com/office/drawing/2014/main" id="{A3621F7B-8B74-341F-60B2-B75E954FE46B}"/>
              </a:ext>
            </a:extLst>
          </p:cNvPr>
          <p:cNvSpPr/>
          <p:nvPr/>
        </p:nvSpPr>
        <p:spPr>
          <a:xfrm>
            <a:off x="174865" y="452866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hlinkClick r:id="rId12" action="ppaction://hlinksldjump"/>
            <a:extLst>
              <a:ext uri="{FF2B5EF4-FFF2-40B4-BE49-F238E27FC236}">
                <a16:creationId xmlns:a16="http://schemas.microsoft.com/office/drawing/2014/main" id="{6D118242-C86D-7395-0D7B-176214F17386}"/>
              </a:ext>
            </a:extLst>
          </p:cNvPr>
          <p:cNvSpPr/>
          <p:nvPr/>
        </p:nvSpPr>
        <p:spPr>
          <a:xfrm>
            <a:off x="160363" y="413837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hlinkClick r:id="rId13" action="ppaction://hlinksldjump"/>
            <a:extLst>
              <a:ext uri="{FF2B5EF4-FFF2-40B4-BE49-F238E27FC236}">
                <a16:creationId xmlns:a16="http://schemas.microsoft.com/office/drawing/2014/main" id="{131F8D52-1A41-A565-7172-B150FF42E0BE}"/>
              </a:ext>
            </a:extLst>
          </p:cNvPr>
          <p:cNvSpPr/>
          <p:nvPr/>
        </p:nvSpPr>
        <p:spPr>
          <a:xfrm>
            <a:off x="174865" y="37522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hlinkClick r:id="rId14" action="ppaction://hlinksldjump"/>
            <a:extLst>
              <a:ext uri="{FF2B5EF4-FFF2-40B4-BE49-F238E27FC236}">
                <a16:creationId xmlns:a16="http://schemas.microsoft.com/office/drawing/2014/main" id="{A560DC98-56CB-F794-F19A-4186AEB81E9F}"/>
              </a:ext>
            </a:extLst>
          </p:cNvPr>
          <p:cNvSpPr/>
          <p:nvPr/>
        </p:nvSpPr>
        <p:spPr>
          <a:xfrm>
            <a:off x="174865" y="337304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hlinkClick r:id="rId15" action="ppaction://hlinksldjump"/>
            <a:extLst>
              <a:ext uri="{FF2B5EF4-FFF2-40B4-BE49-F238E27FC236}">
                <a16:creationId xmlns:a16="http://schemas.microsoft.com/office/drawing/2014/main" id="{034DBDB5-48CD-F559-9809-5CB95BC90958}"/>
              </a:ext>
            </a:extLst>
          </p:cNvPr>
          <p:cNvSpPr/>
          <p:nvPr/>
        </p:nvSpPr>
        <p:spPr>
          <a:xfrm>
            <a:off x="160363" y="299380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hlinkClick r:id="rId16" action="ppaction://hlinksldjump"/>
            <a:extLst>
              <a:ext uri="{FF2B5EF4-FFF2-40B4-BE49-F238E27FC236}">
                <a16:creationId xmlns:a16="http://schemas.microsoft.com/office/drawing/2014/main" id="{DEB25D86-6917-47C9-0DF4-C14C53AFF810}"/>
              </a:ext>
            </a:extLst>
          </p:cNvPr>
          <p:cNvSpPr/>
          <p:nvPr/>
        </p:nvSpPr>
        <p:spPr>
          <a:xfrm>
            <a:off x="166157" y="26116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hlinkClick r:id="rId17" action="ppaction://hlinksldjump"/>
            <a:extLst>
              <a:ext uri="{FF2B5EF4-FFF2-40B4-BE49-F238E27FC236}">
                <a16:creationId xmlns:a16="http://schemas.microsoft.com/office/drawing/2014/main" id="{BEB2B274-B2D4-94BD-7EF7-4E136A9BD715}"/>
              </a:ext>
            </a:extLst>
          </p:cNvPr>
          <p:cNvSpPr/>
          <p:nvPr/>
        </p:nvSpPr>
        <p:spPr>
          <a:xfrm>
            <a:off x="164199" y="223239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hlinkClick r:id="rId18" action="ppaction://hlinksldjump"/>
            <a:extLst>
              <a:ext uri="{FF2B5EF4-FFF2-40B4-BE49-F238E27FC236}">
                <a16:creationId xmlns:a16="http://schemas.microsoft.com/office/drawing/2014/main" id="{C83E5A8C-673D-FC31-7E0E-EA3BA323B079}"/>
              </a:ext>
            </a:extLst>
          </p:cNvPr>
          <p:cNvSpPr/>
          <p:nvPr/>
        </p:nvSpPr>
        <p:spPr>
          <a:xfrm>
            <a:off x="170822" y="185708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hlinkClick r:id="rId19" action="ppaction://hlinksldjump"/>
            <a:extLst>
              <a:ext uri="{FF2B5EF4-FFF2-40B4-BE49-F238E27FC236}">
                <a16:creationId xmlns:a16="http://schemas.microsoft.com/office/drawing/2014/main" id="{FB2B1AD2-066F-6D69-9942-E5FB5BFCA1BF}"/>
              </a:ext>
            </a:extLst>
          </p:cNvPr>
          <p:cNvSpPr/>
          <p:nvPr/>
        </p:nvSpPr>
        <p:spPr>
          <a:xfrm>
            <a:off x="171738" y="1548190"/>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hlinkClick r:id="rId20" action="ppaction://hlinksldjump"/>
            <a:extLst>
              <a:ext uri="{FF2B5EF4-FFF2-40B4-BE49-F238E27FC236}">
                <a16:creationId xmlns:a16="http://schemas.microsoft.com/office/drawing/2014/main" id="{4B27B53C-8AE0-1562-FE6A-47B22C395BDB}"/>
              </a:ext>
            </a:extLst>
          </p:cNvPr>
          <p:cNvSpPr/>
          <p:nvPr/>
        </p:nvSpPr>
        <p:spPr>
          <a:xfrm>
            <a:off x="164199" y="120303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1" action="ppaction://hlinksldjump"/>
            <a:extLst>
              <a:ext uri="{FF2B5EF4-FFF2-40B4-BE49-F238E27FC236}">
                <a16:creationId xmlns:a16="http://schemas.microsoft.com/office/drawing/2014/main" id="{F32BA702-699C-00C4-ECB3-2B8E046DC2CF}"/>
              </a:ext>
            </a:extLst>
          </p:cNvPr>
          <p:cNvSpPr/>
          <p:nvPr/>
        </p:nvSpPr>
        <p:spPr>
          <a:xfrm>
            <a:off x="165812" y="87797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2" action="ppaction://hlinksldjump"/>
            <a:extLst>
              <a:ext uri="{FF2B5EF4-FFF2-40B4-BE49-F238E27FC236}">
                <a16:creationId xmlns:a16="http://schemas.microsoft.com/office/drawing/2014/main" id="{CF1F9600-7E72-A353-32E0-4A485203229B}"/>
              </a:ext>
            </a:extLst>
          </p:cNvPr>
          <p:cNvSpPr/>
          <p:nvPr/>
        </p:nvSpPr>
        <p:spPr>
          <a:xfrm>
            <a:off x="167846" y="55123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3" action="ppaction://hlinksldjump"/>
            <a:extLst>
              <a:ext uri="{FF2B5EF4-FFF2-40B4-BE49-F238E27FC236}">
                <a16:creationId xmlns:a16="http://schemas.microsoft.com/office/drawing/2014/main" id="{55B1C3E6-BDE1-B02B-F8F1-C976D1468336}"/>
              </a:ext>
            </a:extLst>
          </p:cNvPr>
          <p:cNvSpPr/>
          <p:nvPr/>
        </p:nvSpPr>
        <p:spPr>
          <a:xfrm>
            <a:off x="167846" y="252380"/>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4" action="ppaction://hlinksldjump"/>
            <a:extLst>
              <a:ext uri="{FF2B5EF4-FFF2-40B4-BE49-F238E27FC236}">
                <a16:creationId xmlns:a16="http://schemas.microsoft.com/office/drawing/2014/main" id="{A1E49272-7DBC-4156-428C-22B4215FE0E4}"/>
              </a:ext>
            </a:extLst>
          </p:cNvPr>
          <p:cNvSpPr/>
          <p:nvPr/>
        </p:nvSpPr>
        <p:spPr>
          <a:xfrm>
            <a:off x="114643" y="6654769"/>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5" action="ppaction://hlinksldjump"/>
            <a:extLst>
              <a:ext uri="{FF2B5EF4-FFF2-40B4-BE49-F238E27FC236}">
                <a16:creationId xmlns:a16="http://schemas.microsoft.com/office/drawing/2014/main" id="{6D276FCB-6FEA-D1D5-2DA2-77AF3F006B1A}"/>
              </a:ext>
            </a:extLst>
          </p:cNvPr>
          <p:cNvSpPr/>
          <p:nvPr/>
        </p:nvSpPr>
        <p:spPr>
          <a:xfrm>
            <a:off x="167194" y="638903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054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CBB44-B159-BA1B-34CF-0893415FF3F9}"/>
              </a:ext>
            </a:extLst>
          </p:cNvPr>
          <p:cNvSpPr txBox="1"/>
          <p:nvPr/>
        </p:nvSpPr>
        <p:spPr>
          <a:xfrm>
            <a:off x="167148" y="1474839"/>
            <a:ext cx="11867536" cy="3416320"/>
          </a:xfrm>
          <a:prstGeom prst="rect">
            <a:avLst/>
          </a:prstGeom>
          <a:noFill/>
        </p:spPr>
        <p:txBody>
          <a:bodyPr wrap="square" rtlCol="0">
            <a:spAutoFit/>
          </a:bodyPr>
          <a:lstStyle/>
          <a:p>
            <a:pPr algn="ctr"/>
            <a:endParaRPr lang="en-US" sz="5400" b="1" i="0" dirty="0">
              <a:solidFill>
                <a:srgbClr val="0D0D0D"/>
              </a:solidFill>
              <a:effectLst/>
              <a:latin typeface="Söhne"/>
            </a:endParaRPr>
          </a:p>
          <a:p>
            <a:pPr algn="ctr"/>
            <a:endParaRPr lang="en-US" sz="5400" b="1" dirty="0">
              <a:solidFill>
                <a:srgbClr val="0D0D0D"/>
              </a:solidFill>
              <a:latin typeface="Söhne"/>
            </a:endParaRPr>
          </a:p>
          <a:p>
            <a:pPr algn="ctr"/>
            <a:r>
              <a:rPr lang="en-US" sz="5400" b="1" i="0" dirty="0">
                <a:solidFill>
                  <a:srgbClr val="0D0D0D"/>
                </a:solidFill>
                <a:effectLst/>
                <a:latin typeface="Söhne"/>
              </a:rPr>
              <a:t>Code</a:t>
            </a:r>
          </a:p>
          <a:p>
            <a:pPr algn="ctr"/>
            <a:endParaRPr lang="en-US" sz="5400" b="1" i="0" dirty="0">
              <a:solidFill>
                <a:srgbClr val="0D0D0D"/>
              </a:solidFill>
              <a:effectLst/>
              <a:latin typeface="Söhne"/>
            </a:endParaRPr>
          </a:p>
        </p:txBody>
      </p:sp>
    </p:spTree>
    <p:extLst>
      <p:ext uri="{BB962C8B-B14F-4D97-AF65-F5344CB8AC3E}">
        <p14:creationId xmlns:p14="http://schemas.microsoft.com/office/powerpoint/2010/main" val="18414535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2000" b="-82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80870" y="-36424"/>
            <a:ext cx="12579647"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7693" y="2313069"/>
            <a:ext cx="2069960"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54533" y="2313069"/>
            <a:ext cx="2069961"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699962" y="251209"/>
            <a:ext cx="5431371" cy="6370655"/>
          </a:xfrm>
        </p:spPr>
      </p:pic>
      <p:sp>
        <p:nvSpPr>
          <p:cNvPr id="50" name="TextBox 49">
            <a:extLst>
              <a:ext uri="{FF2B5EF4-FFF2-40B4-BE49-F238E27FC236}">
                <a16:creationId xmlns:a16="http://schemas.microsoft.com/office/drawing/2014/main" id="{3F209002-E608-4BB4-4CAB-14A1A743D29F}"/>
              </a:ext>
            </a:extLst>
          </p:cNvPr>
          <p:cNvSpPr txBox="1"/>
          <p:nvPr/>
        </p:nvSpPr>
        <p:spPr>
          <a:xfrm>
            <a:off x="621379" y="251209"/>
            <a:ext cx="3046155" cy="67403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provided SQL code performs two operations on a database table named </a:t>
            </a:r>
            <a:r>
              <a:rPr kumimoji="0" lang="en-US" altLang="en-US" b="1" i="0" u="none" strike="noStrike" cap="none" normalizeH="0" baseline="0" dirty="0">
                <a:ln>
                  <a:noFill/>
                </a:ln>
                <a:solidFill>
                  <a:schemeClr val="bg1"/>
                </a:solidFill>
                <a:effectLst/>
                <a:latin typeface="Söhne Mono"/>
              </a:rPr>
              <a:t>superstore</a:t>
            </a:r>
            <a:r>
              <a:rPr kumimoji="0" lang="en-US" altLang="en-US" sz="1800" b="0" i="0" u="none" strike="noStrike" cap="none" normalizeH="0" baseline="0" dirty="0">
                <a:ln>
                  <a:noFill/>
                </a:ln>
                <a:solidFill>
                  <a:schemeClr val="bg1"/>
                </a:solidFill>
                <a:effectLst/>
                <a:latin typeface="Söhne"/>
              </a:rPr>
              <a:t>:</a:t>
            </a:r>
            <a:endParaRPr kumimoji="0" lang="en-US" altLang="en-US" sz="105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bg1"/>
                </a:solidFill>
                <a:effectLst/>
                <a:latin typeface="Söhne"/>
              </a:rPr>
              <a:t>Deletes all rows where the </a:t>
            </a:r>
            <a:r>
              <a:rPr kumimoji="0" lang="en-US" altLang="en-US" b="1" i="0" u="none" strike="noStrike" cap="none" normalizeH="0" baseline="0" dirty="0">
                <a:ln>
                  <a:noFill/>
                </a:ln>
                <a:solidFill>
                  <a:schemeClr val="bg1"/>
                </a:solidFill>
                <a:effectLst/>
                <a:latin typeface="Söhne Mono"/>
              </a:rPr>
              <a:t>Country</a:t>
            </a:r>
            <a:r>
              <a:rPr kumimoji="0" lang="en-US" altLang="en-US" sz="1800" b="0" i="0" u="none" strike="noStrike" cap="none" normalizeH="0" baseline="0" dirty="0">
                <a:ln>
                  <a:noFill/>
                </a:ln>
                <a:solidFill>
                  <a:schemeClr val="bg1"/>
                </a:solidFill>
                <a:effectLst/>
                <a:latin typeface="Söhne"/>
              </a:rPr>
              <a:t> column has the value "Country". This might be cleaning out placeholder or erroneous data.</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bg1"/>
                </a:solidFill>
                <a:effectLst/>
                <a:latin typeface="Söhne"/>
              </a:rPr>
              <a:t>Adds a new column named </a:t>
            </a:r>
            <a:r>
              <a:rPr kumimoji="0" lang="en-US" altLang="en-US" b="1" i="0" u="none" strike="noStrike" cap="none" normalizeH="0" baseline="0" dirty="0">
                <a:ln>
                  <a:noFill/>
                </a:ln>
                <a:solidFill>
                  <a:schemeClr val="bg1"/>
                </a:solidFill>
                <a:effectLst/>
                <a:latin typeface="Söhne Mono"/>
              </a:rPr>
              <a:t>id</a:t>
            </a:r>
            <a:r>
              <a:rPr kumimoji="0" lang="en-US" altLang="en-US" sz="1800" b="0" i="0" u="none" strike="noStrike" cap="none" normalizeH="0" baseline="0" dirty="0">
                <a:ln>
                  <a:noFill/>
                </a:ln>
                <a:solidFill>
                  <a:schemeClr val="bg1"/>
                </a:solidFill>
                <a:effectLst/>
                <a:latin typeface="Söhne"/>
              </a:rPr>
              <a:t> to the </a:t>
            </a:r>
            <a:r>
              <a:rPr kumimoji="0" lang="en-US" altLang="en-US" b="1" i="0" u="none" strike="noStrike" cap="none" normalizeH="0" baseline="0" dirty="0">
                <a:ln>
                  <a:noFill/>
                </a:ln>
                <a:solidFill>
                  <a:schemeClr val="bg1"/>
                </a:solidFill>
                <a:effectLst/>
                <a:latin typeface="Söhne Mono"/>
              </a:rPr>
              <a:t>superstore</a:t>
            </a:r>
            <a:r>
              <a:rPr kumimoji="0" lang="en-US" altLang="en-US" sz="1800" b="0" i="0" u="none" strike="noStrike" cap="none" normalizeH="0" baseline="0" dirty="0">
                <a:ln>
                  <a:noFill/>
                </a:ln>
                <a:solidFill>
                  <a:schemeClr val="bg1"/>
                </a:solidFill>
                <a:effectLst/>
                <a:latin typeface="Söhne"/>
              </a:rPr>
              <a:t> table, designates it as the PRIMARY KEY, and ensures it cannot be null. The </a:t>
            </a:r>
            <a:r>
              <a:rPr kumimoji="0" lang="en-US" altLang="en-US" b="1" i="0" u="none" strike="noStrike" cap="none" normalizeH="0" baseline="0" dirty="0">
                <a:ln>
                  <a:noFill/>
                </a:ln>
                <a:solidFill>
                  <a:schemeClr val="bg1"/>
                </a:solidFill>
                <a:effectLst/>
                <a:latin typeface="Söhne Mono"/>
              </a:rPr>
              <a:t>AUTO_INCREMENT</a:t>
            </a:r>
            <a:r>
              <a:rPr kumimoji="0" lang="en-US" altLang="en-US" sz="1800" b="0" i="0" u="none" strike="noStrike" cap="none" normalizeH="0" baseline="0" dirty="0">
                <a:ln>
                  <a:noFill/>
                </a:ln>
                <a:solidFill>
                  <a:schemeClr val="bg1"/>
                </a:solidFill>
                <a:effectLst/>
                <a:latin typeface="Söhne"/>
              </a:rPr>
              <a:t> attribute means each new record will automatically be assigned a unique ID, increasing sequentially.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Essentially, this code is meant to sanitize the data by removing invalid entries and structuring the table to have a unique identifier for each row</a:t>
            </a:r>
            <a:endParaRPr kumimoji="0" lang="en-US" altLang="en-US" sz="2800" b="0" i="0" u="none" strike="noStrike" cap="none" normalizeH="0" baseline="0" dirty="0">
              <a:ln>
                <a:noFill/>
              </a:ln>
              <a:solidFill>
                <a:schemeClr val="bg1"/>
              </a:solidFill>
              <a:effectLst/>
              <a:latin typeface="Arial" panose="020B0604020202020204" pitchFamily="34" charset="0"/>
            </a:endParaRPr>
          </a:p>
          <a:p>
            <a:endParaRPr lang="en-US" dirty="0"/>
          </a:p>
        </p:txBody>
      </p:sp>
      <p:cxnSp>
        <p:nvCxnSpPr>
          <p:cNvPr id="3" name="Straight Connector 2">
            <a:extLst>
              <a:ext uri="{FF2B5EF4-FFF2-40B4-BE49-F238E27FC236}">
                <a16:creationId xmlns:a16="http://schemas.microsoft.com/office/drawing/2014/main" id="{2BAB5F38-928E-1440-45AC-0EC7A52E8FB1}"/>
              </a:ext>
            </a:extLst>
          </p:cNvPr>
          <p:cNvCxnSpPr/>
          <p:nvPr/>
        </p:nvCxnSpPr>
        <p:spPr>
          <a:xfrm>
            <a:off x="331596" y="0"/>
            <a:ext cx="0" cy="67725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Oval 3">
            <a:hlinkClick r:id="rId6" action="ppaction://hlinksldjump"/>
            <a:extLst>
              <a:ext uri="{FF2B5EF4-FFF2-40B4-BE49-F238E27FC236}">
                <a16:creationId xmlns:a16="http://schemas.microsoft.com/office/drawing/2014/main" id="{B9A6A9F9-2D6A-9812-45F1-2E80484E5E30}"/>
              </a:ext>
            </a:extLst>
          </p:cNvPr>
          <p:cNvSpPr/>
          <p:nvPr/>
        </p:nvSpPr>
        <p:spPr>
          <a:xfrm>
            <a:off x="22608" y="0"/>
            <a:ext cx="640080" cy="6400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hlinkClick r:id="rId7" action="ppaction://hlinksldjump"/>
            <a:extLst>
              <a:ext uri="{FF2B5EF4-FFF2-40B4-BE49-F238E27FC236}">
                <a16:creationId xmlns:a16="http://schemas.microsoft.com/office/drawing/2014/main" id="{A8595C77-B51F-BA99-CBF1-39F158DCC676}"/>
              </a:ext>
            </a:extLst>
          </p:cNvPr>
          <p:cNvSpPr/>
          <p:nvPr/>
        </p:nvSpPr>
        <p:spPr>
          <a:xfrm>
            <a:off x="163921" y="919243"/>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hlinkClick r:id="rId8" action="ppaction://hlinksldjump"/>
            <a:extLst>
              <a:ext uri="{FF2B5EF4-FFF2-40B4-BE49-F238E27FC236}">
                <a16:creationId xmlns:a16="http://schemas.microsoft.com/office/drawing/2014/main" id="{3E612AE7-07A8-0B64-27C0-EA5D735A1587}"/>
              </a:ext>
            </a:extLst>
          </p:cNvPr>
          <p:cNvSpPr/>
          <p:nvPr/>
        </p:nvSpPr>
        <p:spPr>
          <a:xfrm>
            <a:off x="177716" y="18320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hlinkClick r:id="rId9" action="ppaction://hlinksldjump"/>
            <a:extLst>
              <a:ext uri="{FF2B5EF4-FFF2-40B4-BE49-F238E27FC236}">
                <a16:creationId xmlns:a16="http://schemas.microsoft.com/office/drawing/2014/main" id="{D38E668F-CB6E-A659-541D-BA154478AA07}"/>
              </a:ext>
            </a:extLst>
          </p:cNvPr>
          <p:cNvSpPr/>
          <p:nvPr/>
        </p:nvSpPr>
        <p:spPr>
          <a:xfrm>
            <a:off x="177716" y="27251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hlinkClick r:id="rId10" action="ppaction://hlinksldjump"/>
            <a:extLst>
              <a:ext uri="{FF2B5EF4-FFF2-40B4-BE49-F238E27FC236}">
                <a16:creationId xmlns:a16="http://schemas.microsoft.com/office/drawing/2014/main" id="{CCE9D109-0875-35D8-58D3-13429031CAD5}"/>
              </a:ext>
            </a:extLst>
          </p:cNvPr>
          <p:cNvSpPr/>
          <p:nvPr/>
        </p:nvSpPr>
        <p:spPr>
          <a:xfrm>
            <a:off x="159768" y="3628287"/>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hlinkClick r:id="rId11" action="ppaction://hlinksldjump"/>
            <a:extLst>
              <a:ext uri="{FF2B5EF4-FFF2-40B4-BE49-F238E27FC236}">
                <a16:creationId xmlns:a16="http://schemas.microsoft.com/office/drawing/2014/main" id="{5517CAC6-D55C-1934-281B-3AB330F91EFE}"/>
              </a:ext>
            </a:extLst>
          </p:cNvPr>
          <p:cNvSpPr/>
          <p:nvPr/>
        </p:nvSpPr>
        <p:spPr>
          <a:xfrm>
            <a:off x="160773" y="451840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hlinkClick r:id="rId12" action="ppaction://hlinksldjump"/>
            <a:extLst>
              <a:ext uri="{FF2B5EF4-FFF2-40B4-BE49-F238E27FC236}">
                <a16:creationId xmlns:a16="http://schemas.microsoft.com/office/drawing/2014/main" id="{E69B598D-111F-1839-12CF-947CB707EE7A}"/>
              </a:ext>
            </a:extLst>
          </p:cNvPr>
          <p:cNvSpPr/>
          <p:nvPr/>
        </p:nvSpPr>
        <p:spPr>
          <a:xfrm>
            <a:off x="160773" y="5424434"/>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3" action="ppaction://hlinksldjump"/>
            <a:extLst>
              <a:ext uri="{FF2B5EF4-FFF2-40B4-BE49-F238E27FC236}">
                <a16:creationId xmlns:a16="http://schemas.microsoft.com/office/drawing/2014/main" id="{57818A8C-7488-8662-1A4A-EF6BCCB207B2}"/>
              </a:ext>
            </a:extLst>
          </p:cNvPr>
          <p:cNvSpPr/>
          <p:nvPr/>
        </p:nvSpPr>
        <p:spPr>
          <a:xfrm>
            <a:off x="160773" y="6392421"/>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732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3000" b="-13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4" y="-26376"/>
            <a:ext cx="1248921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37641" y="2313069"/>
            <a:ext cx="2039817"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64579" y="2313069"/>
            <a:ext cx="2039817"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774320" y="251209"/>
            <a:ext cx="5357013" cy="6434106"/>
          </a:xfrm>
        </p:spPr>
      </p:pic>
      <p:sp>
        <p:nvSpPr>
          <p:cNvPr id="50" name="TextBox 49">
            <a:extLst>
              <a:ext uri="{FF2B5EF4-FFF2-40B4-BE49-F238E27FC236}">
                <a16:creationId xmlns:a16="http://schemas.microsoft.com/office/drawing/2014/main" id="{3F209002-E608-4BB4-4CAB-14A1A743D29F}"/>
              </a:ext>
            </a:extLst>
          </p:cNvPr>
          <p:cNvSpPr txBox="1"/>
          <p:nvPr/>
        </p:nvSpPr>
        <p:spPr>
          <a:xfrm>
            <a:off x="530094" y="172685"/>
            <a:ext cx="3244226" cy="67403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SQL queries provided are focused on identifying and displaying duplicated records in the </a:t>
            </a:r>
            <a:r>
              <a:rPr kumimoji="0" lang="en-US" altLang="en-US" sz="1600" b="1" i="0" u="none" strike="noStrike" cap="none" normalizeH="0" baseline="0" dirty="0">
                <a:ln>
                  <a:noFill/>
                </a:ln>
                <a:solidFill>
                  <a:schemeClr val="bg1"/>
                </a:solidFill>
                <a:effectLst/>
                <a:latin typeface="Söhne Mono"/>
              </a:rPr>
              <a:t>superstore</a:t>
            </a:r>
            <a:r>
              <a:rPr kumimoji="0" lang="en-US" altLang="en-US" sz="1600" b="0" i="0" u="none" strike="noStrike" cap="none" normalizeH="0" baseline="0" dirty="0">
                <a:ln>
                  <a:noFill/>
                </a:ln>
                <a:solidFill>
                  <a:schemeClr val="bg1"/>
                </a:solidFill>
                <a:effectLst/>
                <a:latin typeface="Söhne"/>
              </a:rPr>
              <a:t> database table:</a:t>
            </a:r>
            <a:endParaRPr kumimoji="0" lang="en-US" altLang="en-US" sz="1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bg1"/>
                </a:solidFill>
                <a:effectLst/>
                <a:latin typeface="Söhne"/>
              </a:rPr>
              <a:t>Check for duplicated values</a:t>
            </a:r>
            <a:r>
              <a:rPr kumimoji="0" lang="en-US" altLang="en-US" sz="1600" b="0" i="0" u="none" strike="noStrike" cap="none" normalizeH="0" baseline="0" dirty="0">
                <a:ln>
                  <a:noFill/>
                </a:ln>
                <a:solidFill>
                  <a:schemeClr val="bg1"/>
                </a:solidFill>
                <a:effectLst/>
                <a:latin typeface="Söhne"/>
              </a:rPr>
              <a:t>: This query selects records that have duplicate combinations of </a:t>
            </a:r>
            <a:r>
              <a:rPr kumimoji="0" lang="en-US" altLang="en-US" sz="1600" b="1" i="0" u="none" strike="noStrike" cap="none" normalizeH="0" baseline="0" dirty="0" err="1">
                <a:ln>
                  <a:noFill/>
                </a:ln>
                <a:solidFill>
                  <a:schemeClr val="bg1"/>
                </a:solidFill>
                <a:effectLst/>
                <a:latin typeface="Söhne Mono"/>
              </a:rPr>
              <a:t>order_id</a:t>
            </a:r>
            <a:r>
              <a:rPr kumimoji="0" lang="en-US" altLang="en-US" sz="1600" b="0" i="0" u="none" strike="noStrike" cap="none" normalizeH="0" baseline="0" dirty="0">
                <a:ln>
                  <a:noFill/>
                </a:ln>
                <a:solidFill>
                  <a:schemeClr val="bg1"/>
                </a:solidFill>
                <a:effectLst/>
                <a:latin typeface="Söhne"/>
              </a:rPr>
              <a:t>, </a:t>
            </a:r>
            <a:r>
              <a:rPr kumimoji="0" lang="en-US" altLang="en-US" sz="1600" b="1" i="0" u="none" strike="noStrike" cap="none" normalizeH="0" baseline="0" dirty="0" err="1">
                <a:ln>
                  <a:noFill/>
                </a:ln>
                <a:solidFill>
                  <a:schemeClr val="bg1"/>
                </a:solidFill>
                <a:effectLst/>
                <a:latin typeface="Söhne Mono"/>
              </a:rPr>
              <a:t>customer_id</a:t>
            </a:r>
            <a:r>
              <a:rPr kumimoji="0" lang="en-US" altLang="en-US" sz="1600" b="0" i="0" u="none" strike="noStrike" cap="none" normalizeH="0" baseline="0" dirty="0">
                <a:ln>
                  <a:noFill/>
                </a:ln>
                <a:solidFill>
                  <a:schemeClr val="bg1"/>
                </a:solidFill>
                <a:effectLst/>
                <a:latin typeface="Söhne"/>
              </a:rPr>
              <a:t>, </a:t>
            </a:r>
            <a:r>
              <a:rPr kumimoji="0" lang="en-US" altLang="en-US" sz="1600" b="1" i="0" u="none" strike="noStrike" cap="none" normalizeH="0" baseline="0" dirty="0" err="1">
                <a:ln>
                  <a:noFill/>
                </a:ln>
                <a:solidFill>
                  <a:schemeClr val="bg1"/>
                </a:solidFill>
                <a:effectLst/>
                <a:latin typeface="Söhne Mono"/>
              </a:rPr>
              <a:t>customer_name</a:t>
            </a:r>
            <a:r>
              <a:rPr kumimoji="0" lang="en-US" altLang="en-US" sz="1600" b="0" i="0" u="none" strike="noStrike" cap="none" normalizeH="0" baseline="0" dirty="0">
                <a:ln>
                  <a:noFill/>
                </a:ln>
                <a:solidFill>
                  <a:schemeClr val="bg1"/>
                </a:solidFill>
                <a:effectLst/>
                <a:latin typeface="Söhne"/>
              </a:rPr>
              <a:t>, </a:t>
            </a:r>
            <a:r>
              <a:rPr kumimoji="0" lang="en-US" altLang="en-US" sz="1600" b="1" i="0" u="none" strike="noStrike" cap="none" normalizeH="0" baseline="0" dirty="0" err="1">
                <a:ln>
                  <a:noFill/>
                </a:ln>
                <a:solidFill>
                  <a:schemeClr val="bg1"/>
                </a:solidFill>
                <a:effectLst/>
                <a:latin typeface="Söhne Mono"/>
              </a:rPr>
              <a:t>product_id</a:t>
            </a:r>
            <a:r>
              <a:rPr kumimoji="0" lang="en-US" altLang="en-US" sz="1600" b="0" i="0" u="none" strike="noStrike" cap="none" normalizeH="0" baseline="0" dirty="0">
                <a:ln>
                  <a:noFill/>
                </a:ln>
                <a:solidFill>
                  <a:schemeClr val="bg1"/>
                </a:solidFill>
                <a:effectLst/>
                <a:latin typeface="Söhne"/>
              </a:rPr>
              <a:t>, and </a:t>
            </a:r>
            <a:r>
              <a:rPr kumimoji="0" lang="en-US" altLang="en-US" sz="1600" b="1" i="0" u="none" strike="noStrike" cap="none" normalizeH="0" baseline="0" dirty="0" err="1">
                <a:ln>
                  <a:noFill/>
                </a:ln>
                <a:solidFill>
                  <a:schemeClr val="bg1"/>
                </a:solidFill>
                <a:effectLst/>
                <a:latin typeface="Söhne Mono"/>
              </a:rPr>
              <a:t>product_name</a:t>
            </a:r>
            <a:r>
              <a:rPr kumimoji="0" lang="en-US" altLang="en-US" sz="1600" b="0" i="0" u="none" strike="noStrike" cap="none" normalizeH="0" baseline="0" dirty="0">
                <a:ln>
                  <a:noFill/>
                </a:ln>
                <a:solidFill>
                  <a:schemeClr val="bg1"/>
                </a:solidFill>
                <a:effectLst/>
                <a:latin typeface="Söhne"/>
              </a:rPr>
              <a:t>. It groups the data by these fields and filters for groups with a count higher than one, indicating duplicates.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bg1"/>
                </a:solidFill>
                <a:effectLst/>
                <a:latin typeface="Söhne"/>
              </a:rPr>
              <a:t>Show duplicated data</a:t>
            </a:r>
            <a:r>
              <a:rPr kumimoji="0" lang="en-US" altLang="en-US" sz="1600" b="0" i="0" u="none" strike="noStrike" cap="none" normalizeH="0" baseline="0" dirty="0">
                <a:ln>
                  <a:noFill/>
                </a:ln>
                <a:solidFill>
                  <a:schemeClr val="bg1"/>
                </a:solidFill>
                <a:effectLst/>
                <a:latin typeface="Söhne"/>
              </a:rPr>
              <a:t>: This query retrieves all columns for the duplicate records identified in the first query. It joins the </a:t>
            </a:r>
            <a:r>
              <a:rPr kumimoji="0" lang="en-US" altLang="en-US" sz="1600" b="1" i="0" u="none" strike="noStrike" cap="none" normalizeH="0" baseline="0" dirty="0">
                <a:ln>
                  <a:noFill/>
                </a:ln>
                <a:solidFill>
                  <a:schemeClr val="bg1"/>
                </a:solidFill>
                <a:effectLst/>
                <a:latin typeface="Söhne Mono"/>
              </a:rPr>
              <a:t>superstore</a:t>
            </a:r>
            <a:r>
              <a:rPr kumimoji="0" lang="en-US" altLang="en-US" sz="1600" b="0" i="0" u="none" strike="noStrike" cap="none" normalizeH="0" baseline="0" dirty="0">
                <a:ln>
                  <a:noFill/>
                </a:ln>
                <a:solidFill>
                  <a:schemeClr val="bg1"/>
                </a:solidFill>
                <a:effectLst/>
                <a:latin typeface="Söhne"/>
              </a:rPr>
              <a:t> table with a subquery that finds duplicated records, matching on the fields used to determine duplication. This will show the complete data for all duplicate entries based on the mentioned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These queries are part of data cleaning to ensure the integrity of the data by identifying and potentially removing or correcting duplicated entries in the dataset</a:t>
            </a: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cxnSp>
        <p:nvCxnSpPr>
          <p:cNvPr id="8" name="Straight Connector 7">
            <a:extLst>
              <a:ext uri="{FF2B5EF4-FFF2-40B4-BE49-F238E27FC236}">
                <a16:creationId xmlns:a16="http://schemas.microsoft.com/office/drawing/2014/main" id="{A6AA147A-F5CA-F99A-D084-3EF5AB3358DD}"/>
              </a:ext>
            </a:extLst>
          </p:cNvPr>
          <p:cNvCxnSpPr/>
          <p:nvPr/>
        </p:nvCxnSpPr>
        <p:spPr>
          <a:xfrm>
            <a:off x="331596" y="0"/>
            <a:ext cx="0" cy="67725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Oval 8">
            <a:hlinkClick r:id="rId6" action="ppaction://hlinksldjump"/>
            <a:extLst>
              <a:ext uri="{FF2B5EF4-FFF2-40B4-BE49-F238E27FC236}">
                <a16:creationId xmlns:a16="http://schemas.microsoft.com/office/drawing/2014/main" id="{14FCC70B-64B6-13BE-6602-E68AF0FF9C6C}"/>
              </a:ext>
            </a:extLst>
          </p:cNvPr>
          <p:cNvSpPr/>
          <p:nvPr/>
        </p:nvSpPr>
        <p:spPr>
          <a:xfrm>
            <a:off x="160773" y="0"/>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hlinkClick r:id="rId7" action="ppaction://hlinksldjump"/>
            <a:extLst>
              <a:ext uri="{FF2B5EF4-FFF2-40B4-BE49-F238E27FC236}">
                <a16:creationId xmlns:a16="http://schemas.microsoft.com/office/drawing/2014/main" id="{90D7B447-82E6-E80E-B95A-AB3410A6AF91}"/>
              </a:ext>
            </a:extLst>
          </p:cNvPr>
          <p:cNvSpPr/>
          <p:nvPr/>
        </p:nvSpPr>
        <p:spPr>
          <a:xfrm>
            <a:off x="22608" y="840836"/>
            <a:ext cx="640080" cy="6400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8" action="ppaction://hlinksldjump"/>
            <a:extLst>
              <a:ext uri="{FF2B5EF4-FFF2-40B4-BE49-F238E27FC236}">
                <a16:creationId xmlns:a16="http://schemas.microsoft.com/office/drawing/2014/main" id="{EAD60B9D-A7B9-8DA2-6EB2-7B0C6883B6A2}"/>
              </a:ext>
            </a:extLst>
          </p:cNvPr>
          <p:cNvSpPr/>
          <p:nvPr/>
        </p:nvSpPr>
        <p:spPr>
          <a:xfrm>
            <a:off x="177716" y="18320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hlinkClick r:id="rId9" action="ppaction://hlinksldjump"/>
            <a:extLst>
              <a:ext uri="{FF2B5EF4-FFF2-40B4-BE49-F238E27FC236}">
                <a16:creationId xmlns:a16="http://schemas.microsoft.com/office/drawing/2014/main" id="{222D4A72-72B2-64C4-3E1C-94D00761139E}"/>
              </a:ext>
            </a:extLst>
          </p:cNvPr>
          <p:cNvSpPr/>
          <p:nvPr/>
        </p:nvSpPr>
        <p:spPr>
          <a:xfrm>
            <a:off x="177716" y="27251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hlinkClick r:id="rId10" action="ppaction://hlinksldjump"/>
            <a:extLst>
              <a:ext uri="{FF2B5EF4-FFF2-40B4-BE49-F238E27FC236}">
                <a16:creationId xmlns:a16="http://schemas.microsoft.com/office/drawing/2014/main" id="{2BFF0C66-AF0A-B918-2E56-792036382FA6}"/>
              </a:ext>
            </a:extLst>
          </p:cNvPr>
          <p:cNvSpPr/>
          <p:nvPr/>
        </p:nvSpPr>
        <p:spPr>
          <a:xfrm>
            <a:off x="159768" y="3628287"/>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hlinkClick r:id="rId11" action="ppaction://hlinksldjump"/>
            <a:extLst>
              <a:ext uri="{FF2B5EF4-FFF2-40B4-BE49-F238E27FC236}">
                <a16:creationId xmlns:a16="http://schemas.microsoft.com/office/drawing/2014/main" id="{D5DFD495-011D-FC59-64C6-2E290F6BAB8C}"/>
              </a:ext>
            </a:extLst>
          </p:cNvPr>
          <p:cNvSpPr/>
          <p:nvPr/>
        </p:nvSpPr>
        <p:spPr>
          <a:xfrm>
            <a:off x="160773" y="451840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12" action="ppaction://hlinksldjump"/>
            <a:extLst>
              <a:ext uri="{FF2B5EF4-FFF2-40B4-BE49-F238E27FC236}">
                <a16:creationId xmlns:a16="http://schemas.microsoft.com/office/drawing/2014/main" id="{1F0E55C4-0FB9-34D8-9944-201E077F856F}"/>
              </a:ext>
            </a:extLst>
          </p:cNvPr>
          <p:cNvSpPr/>
          <p:nvPr/>
        </p:nvSpPr>
        <p:spPr>
          <a:xfrm>
            <a:off x="160773" y="5424434"/>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13" action="ppaction://hlinksldjump"/>
            <a:extLst>
              <a:ext uri="{FF2B5EF4-FFF2-40B4-BE49-F238E27FC236}">
                <a16:creationId xmlns:a16="http://schemas.microsoft.com/office/drawing/2014/main" id="{993C3B66-53F3-9E49-801E-96E93FCA5079}"/>
              </a:ext>
            </a:extLst>
          </p:cNvPr>
          <p:cNvSpPr/>
          <p:nvPr/>
        </p:nvSpPr>
        <p:spPr>
          <a:xfrm>
            <a:off x="160773" y="6392421"/>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65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8" y="-26376"/>
            <a:ext cx="1246911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7691" y="2313069"/>
            <a:ext cx="2069960"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54532" y="2313069"/>
            <a:ext cx="2069960"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754870" y="251209"/>
            <a:ext cx="5376463" cy="6186332"/>
          </a:xfrm>
        </p:spPr>
      </p:pic>
      <p:sp>
        <p:nvSpPr>
          <p:cNvPr id="50" name="TextBox 49">
            <a:extLst>
              <a:ext uri="{FF2B5EF4-FFF2-40B4-BE49-F238E27FC236}">
                <a16:creationId xmlns:a16="http://schemas.microsoft.com/office/drawing/2014/main" id="{3F209002-E608-4BB4-4CAB-14A1A743D29F}"/>
              </a:ext>
            </a:extLst>
          </p:cNvPr>
          <p:cNvSpPr txBox="1"/>
          <p:nvPr/>
        </p:nvSpPr>
        <p:spPr>
          <a:xfrm>
            <a:off x="580257" y="623193"/>
            <a:ext cx="3174614" cy="55092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SQL command you've provided is designed to delete duplicate records in the </a:t>
            </a:r>
            <a:r>
              <a:rPr kumimoji="0" lang="en-US" altLang="en-US" sz="1600" b="1" i="0" u="none" strike="noStrike" cap="none" normalizeH="0" baseline="0" dirty="0">
                <a:ln>
                  <a:noFill/>
                </a:ln>
                <a:solidFill>
                  <a:schemeClr val="bg1"/>
                </a:solidFill>
                <a:effectLst/>
                <a:latin typeface="Söhne Mono"/>
              </a:rPr>
              <a:t>superstore</a:t>
            </a:r>
            <a:r>
              <a:rPr kumimoji="0" lang="en-US" altLang="en-US" sz="1600" b="0" i="0" u="none" strike="noStrike" cap="none" normalizeH="0" baseline="0" dirty="0">
                <a:ln>
                  <a:noFill/>
                </a:ln>
                <a:solidFill>
                  <a:schemeClr val="bg1"/>
                </a:solidFill>
                <a:effectLst/>
                <a:latin typeface="Söhne"/>
              </a:rPr>
              <a:t> table:</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Söhne"/>
              </a:rPr>
              <a:t>It identifies duplicates based on the combination of </a:t>
            </a:r>
            <a:r>
              <a:rPr kumimoji="0" lang="en-US" altLang="en-US" sz="1600" b="1" i="0" u="none" strike="noStrike" cap="none" normalizeH="0" baseline="0" dirty="0" err="1">
                <a:ln>
                  <a:noFill/>
                </a:ln>
                <a:solidFill>
                  <a:schemeClr val="bg1"/>
                </a:solidFill>
                <a:effectLst/>
                <a:latin typeface="Söhne Mono"/>
              </a:rPr>
              <a:t>order_id</a:t>
            </a:r>
            <a:r>
              <a:rPr kumimoji="0" lang="en-US" altLang="en-US" sz="1600" b="0" i="0" u="none" strike="noStrike" cap="none" normalizeH="0" baseline="0" dirty="0">
                <a:ln>
                  <a:noFill/>
                </a:ln>
                <a:solidFill>
                  <a:schemeClr val="bg1"/>
                </a:solidFill>
                <a:effectLst/>
                <a:latin typeface="Söhne"/>
              </a:rPr>
              <a:t>, </a:t>
            </a:r>
            <a:r>
              <a:rPr kumimoji="0" lang="en-US" altLang="en-US" sz="1600" b="1" i="0" u="none" strike="noStrike" cap="none" normalizeH="0" baseline="0" dirty="0" err="1">
                <a:ln>
                  <a:noFill/>
                </a:ln>
                <a:solidFill>
                  <a:schemeClr val="bg1"/>
                </a:solidFill>
                <a:effectLst/>
                <a:latin typeface="Söhne Mono"/>
              </a:rPr>
              <a:t>customer_id</a:t>
            </a:r>
            <a:r>
              <a:rPr kumimoji="0" lang="en-US" altLang="en-US" sz="1600" b="0" i="0" u="none" strike="noStrike" cap="none" normalizeH="0" baseline="0" dirty="0">
                <a:ln>
                  <a:noFill/>
                </a:ln>
                <a:solidFill>
                  <a:schemeClr val="bg1"/>
                </a:solidFill>
                <a:effectLst/>
                <a:latin typeface="Söhne"/>
              </a:rPr>
              <a:t>, </a:t>
            </a:r>
            <a:r>
              <a:rPr kumimoji="0" lang="en-US" altLang="en-US" sz="1600" b="1" i="0" u="none" strike="noStrike" cap="none" normalizeH="0" baseline="0" dirty="0" err="1">
                <a:ln>
                  <a:noFill/>
                </a:ln>
                <a:solidFill>
                  <a:schemeClr val="bg1"/>
                </a:solidFill>
                <a:effectLst/>
                <a:latin typeface="Söhne Mono"/>
              </a:rPr>
              <a:t>customer_name</a:t>
            </a:r>
            <a:r>
              <a:rPr kumimoji="0" lang="en-US" altLang="en-US" sz="1600" b="0" i="0" u="none" strike="noStrike" cap="none" normalizeH="0" baseline="0" dirty="0">
                <a:ln>
                  <a:noFill/>
                </a:ln>
                <a:solidFill>
                  <a:schemeClr val="bg1"/>
                </a:solidFill>
                <a:effectLst/>
                <a:latin typeface="Söhne"/>
              </a:rPr>
              <a:t>, </a:t>
            </a:r>
            <a:r>
              <a:rPr kumimoji="0" lang="en-US" altLang="en-US" sz="1600" b="1" i="0" u="none" strike="noStrike" cap="none" normalizeH="0" baseline="0" dirty="0" err="1">
                <a:ln>
                  <a:noFill/>
                </a:ln>
                <a:solidFill>
                  <a:schemeClr val="bg1"/>
                </a:solidFill>
                <a:effectLst/>
                <a:latin typeface="Söhne Mono"/>
              </a:rPr>
              <a:t>product_id</a:t>
            </a:r>
            <a:r>
              <a:rPr kumimoji="0" lang="en-US" altLang="en-US" sz="1600" b="0" i="0" u="none" strike="noStrike" cap="none" normalizeH="0" baseline="0" dirty="0">
                <a:ln>
                  <a:noFill/>
                </a:ln>
                <a:solidFill>
                  <a:schemeClr val="bg1"/>
                </a:solidFill>
                <a:effectLst/>
                <a:latin typeface="Söhne"/>
              </a:rPr>
              <a:t>, and </a:t>
            </a:r>
            <a:r>
              <a:rPr kumimoji="0" lang="en-US" altLang="en-US" sz="1600" b="1" i="0" u="none" strike="noStrike" cap="none" normalizeH="0" baseline="0" dirty="0" err="1">
                <a:ln>
                  <a:noFill/>
                </a:ln>
                <a:solidFill>
                  <a:schemeClr val="bg1"/>
                </a:solidFill>
                <a:effectLst/>
                <a:latin typeface="Söhne Mono"/>
              </a:rPr>
              <a:t>product_name</a:t>
            </a:r>
            <a:r>
              <a:rPr kumimoji="0" lang="en-US" altLang="en-US" sz="16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Söhne"/>
              </a:rPr>
              <a:t>For each set of duplicates, it keeps only the record with the smallest </a:t>
            </a:r>
            <a:r>
              <a:rPr kumimoji="0" lang="en-US" altLang="en-US" sz="1600" b="1" i="0" u="none" strike="noStrike" cap="none" normalizeH="0" baseline="0" dirty="0">
                <a:ln>
                  <a:noFill/>
                </a:ln>
                <a:solidFill>
                  <a:schemeClr val="bg1"/>
                </a:solidFill>
                <a:effectLst/>
                <a:latin typeface="Söhne Mono"/>
              </a:rPr>
              <a:t>id</a:t>
            </a:r>
            <a:r>
              <a:rPr kumimoji="0" lang="en-US" altLang="en-US" sz="1600" b="0" i="0" u="none" strike="noStrike" cap="none" normalizeH="0" baseline="0" dirty="0">
                <a:ln>
                  <a:noFill/>
                </a:ln>
                <a:solidFill>
                  <a:schemeClr val="bg1"/>
                </a:solidFill>
                <a:effectLst/>
                <a:latin typeface="Söhne"/>
              </a:rPr>
              <a:t> (assumed to be the first or original entry) and deletes the rest.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Söhne"/>
              </a:rPr>
              <a:t>The </a:t>
            </a:r>
            <a:r>
              <a:rPr kumimoji="0" lang="en-US" altLang="en-US" sz="1600" b="1" i="0" u="none" strike="noStrike" cap="none" normalizeH="0" baseline="0" dirty="0">
                <a:ln>
                  <a:noFill/>
                </a:ln>
                <a:solidFill>
                  <a:schemeClr val="bg1"/>
                </a:solidFill>
                <a:effectLst/>
                <a:latin typeface="Söhne Mono"/>
              </a:rPr>
              <a:t>DELETE</a:t>
            </a:r>
            <a:r>
              <a:rPr kumimoji="0" lang="en-US" altLang="en-US" sz="1600" b="0" i="0" u="none" strike="noStrike" cap="none" normalizeH="0" baseline="0" dirty="0">
                <a:ln>
                  <a:noFill/>
                </a:ln>
                <a:solidFill>
                  <a:schemeClr val="bg1"/>
                </a:solidFill>
                <a:effectLst/>
                <a:latin typeface="Söhne"/>
              </a:rPr>
              <a:t> command removes any </a:t>
            </a:r>
            <a:r>
              <a:rPr kumimoji="0" lang="en-US" altLang="en-US" sz="1600" b="1" i="0" u="none" strike="noStrike" cap="none" normalizeH="0" baseline="0" dirty="0">
                <a:ln>
                  <a:noFill/>
                </a:ln>
                <a:solidFill>
                  <a:schemeClr val="bg1"/>
                </a:solidFill>
                <a:effectLst/>
                <a:latin typeface="Söhne Mono"/>
              </a:rPr>
              <a:t>t1</a:t>
            </a:r>
            <a:r>
              <a:rPr kumimoji="0" lang="en-US" altLang="en-US" sz="1600" b="0" i="0" u="none" strike="noStrike" cap="none" normalizeH="0" baseline="0" dirty="0">
                <a:ln>
                  <a:noFill/>
                </a:ln>
                <a:solidFill>
                  <a:schemeClr val="bg1"/>
                </a:solidFill>
                <a:effectLst/>
                <a:latin typeface="Söhne"/>
              </a:rPr>
              <a:t> records that have a matching set in </a:t>
            </a:r>
            <a:r>
              <a:rPr kumimoji="0" lang="en-US" altLang="en-US" sz="1600" b="1" i="0" u="none" strike="noStrike" cap="none" normalizeH="0" baseline="0" dirty="0">
                <a:ln>
                  <a:noFill/>
                </a:ln>
                <a:solidFill>
                  <a:schemeClr val="bg1"/>
                </a:solidFill>
                <a:effectLst/>
                <a:latin typeface="Söhne Mono"/>
              </a:rPr>
              <a:t>t2</a:t>
            </a:r>
            <a:r>
              <a:rPr kumimoji="0" lang="en-US" altLang="en-US" sz="1600" b="0" i="0" u="none" strike="noStrike" cap="none" normalizeH="0" baseline="0" dirty="0">
                <a:ln>
                  <a:noFill/>
                </a:ln>
                <a:solidFill>
                  <a:schemeClr val="bg1"/>
                </a:solidFill>
                <a:effectLst/>
                <a:latin typeface="Söhne"/>
              </a:rPr>
              <a:t> (the subquery that identifies duplicates) but have an </a:t>
            </a:r>
            <a:r>
              <a:rPr kumimoji="0" lang="en-US" altLang="en-US" sz="1600" b="1" i="0" u="none" strike="noStrike" cap="none" normalizeH="0" baseline="0" dirty="0">
                <a:ln>
                  <a:noFill/>
                </a:ln>
                <a:solidFill>
                  <a:schemeClr val="bg1"/>
                </a:solidFill>
                <a:effectLst/>
                <a:latin typeface="Söhne Mono"/>
              </a:rPr>
              <a:t>id</a:t>
            </a:r>
            <a:r>
              <a:rPr kumimoji="0" lang="en-US" altLang="en-US" sz="1600" b="0" i="0" u="none" strike="noStrike" cap="none" normalizeH="0" baseline="0" dirty="0">
                <a:ln>
                  <a:noFill/>
                </a:ln>
                <a:solidFill>
                  <a:schemeClr val="bg1"/>
                </a:solidFill>
                <a:effectLst/>
                <a:latin typeface="Söhne"/>
              </a:rPr>
              <a:t> larger than the minimum </a:t>
            </a:r>
            <a:r>
              <a:rPr kumimoji="0" lang="en-US" altLang="en-US" sz="1600" b="1" i="0" u="none" strike="noStrike" cap="none" normalizeH="0" baseline="0" dirty="0">
                <a:ln>
                  <a:noFill/>
                </a:ln>
                <a:solidFill>
                  <a:schemeClr val="bg1"/>
                </a:solidFill>
                <a:effectLst/>
                <a:latin typeface="Söhne Mono"/>
              </a:rPr>
              <a:t>id</a:t>
            </a:r>
            <a:r>
              <a:rPr kumimoji="0" lang="en-US" altLang="en-US" sz="1600" b="0" i="0" u="none" strike="noStrike" cap="none" normalizeH="0" baseline="0" dirty="0">
                <a:ln>
                  <a:noFill/>
                </a:ln>
                <a:solidFill>
                  <a:schemeClr val="bg1"/>
                </a:solidFill>
                <a:effectLst/>
                <a:latin typeface="Söhne"/>
              </a:rPr>
              <a:t> found for those duplicates.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This approach ensures that only one record per unique combination of the specified fields remains in the table, effectively de-duplicating the data</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cxnSp>
        <p:nvCxnSpPr>
          <p:cNvPr id="8" name="Straight Connector 7">
            <a:extLst>
              <a:ext uri="{FF2B5EF4-FFF2-40B4-BE49-F238E27FC236}">
                <a16:creationId xmlns:a16="http://schemas.microsoft.com/office/drawing/2014/main" id="{02A5C137-37C6-5EA5-6B05-8CBF5016C6C9}"/>
              </a:ext>
            </a:extLst>
          </p:cNvPr>
          <p:cNvCxnSpPr/>
          <p:nvPr/>
        </p:nvCxnSpPr>
        <p:spPr>
          <a:xfrm>
            <a:off x="331596" y="0"/>
            <a:ext cx="0" cy="67725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Oval 8">
            <a:hlinkClick r:id="rId6" action="ppaction://hlinksldjump"/>
            <a:extLst>
              <a:ext uri="{FF2B5EF4-FFF2-40B4-BE49-F238E27FC236}">
                <a16:creationId xmlns:a16="http://schemas.microsoft.com/office/drawing/2014/main" id="{E15D40D9-E903-6875-4E16-71CD1F8A3F4B}"/>
              </a:ext>
            </a:extLst>
          </p:cNvPr>
          <p:cNvSpPr/>
          <p:nvPr/>
        </p:nvSpPr>
        <p:spPr>
          <a:xfrm>
            <a:off x="160773" y="0"/>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hlinkClick r:id="rId7" action="ppaction://hlinksldjump"/>
            <a:extLst>
              <a:ext uri="{FF2B5EF4-FFF2-40B4-BE49-F238E27FC236}">
                <a16:creationId xmlns:a16="http://schemas.microsoft.com/office/drawing/2014/main" id="{1E772D88-89AF-99C5-0C6F-36722369E991}"/>
              </a:ext>
            </a:extLst>
          </p:cNvPr>
          <p:cNvSpPr/>
          <p:nvPr/>
        </p:nvSpPr>
        <p:spPr>
          <a:xfrm>
            <a:off x="163921" y="919243"/>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8" action="ppaction://hlinksldjump"/>
            <a:extLst>
              <a:ext uri="{FF2B5EF4-FFF2-40B4-BE49-F238E27FC236}">
                <a16:creationId xmlns:a16="http://schemas.microsoft.com/office/drawing/2014/main" id="{17073F96-891F-B2A7-BE0A-150B8AE5B12E}"/>
              </a:ext>
            </a:extLst>
          </p:cNvPr>
          <p:cNvSpPr/>
          <p:nvPr/>
        </p:nvSpPr>
        <p:spPr>
          <a:xfrm>
            <a:off x="11556" y="1751831"/>
            <a:ext cx="640080" cy="6400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hlinkClick r:id="rId9" action="ppaction://hlinksldjump"/>
            <a:extLst>
              <a:ext uri="{FF2B5EF4-FFF2-40B4-BE49-F238E27FC236}">
                <a16:creationId xmlns:a16="http://schemas.microsoft.com/office/drawing/2014/main" id="{D3D7C5AD-7D2E-FCAC-EBBC-DFA2E8AF08DF}"/>
              </a:ext>
            </a:extLst>
          </p:cNvPr>
          <p:cNvSpPr/>
          <p:nvPr/>
        </p:nvSpPr>
        <p:spPr>
          <a:xfrm>
            <a:off x="177716" y="27251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hlinkClick r:id="rId10" action="ppaction://hlinksldjump"/>
            <a:extLst>
              <a:ext uri="{FF2B5EF4-FFF2-40B4-BE49-F238E27FC236}">
                <a16:creationId xmlns:a16="http://schemas.microsoft.com/office/drawing/2014/main" id="{6FB9DA06-FCA4-B863-4BCC-2DC5C55A7902}"/>
              </a:ext>
            </a:extLst>
          </p:cNvPr>
          <p:cNvSpPr/>
          <p:nvPr/>
        </p:nvSpPr>
        <p:spPr>
          <a:xfrm>
            <a:off x="159768" y="3628287"/>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hlinkClick r:id="rId11" action="ppaction://hlinksldjump"/>
            <a:extLst>
              <a:ext uri="{FF2B5EF4-FFF2-40B4-BE49-F238E27FC236}">
                <a16:creationId xmlns:a16="http://schemas.microsoft.com/office/drawing/2014/main" id="{E9566A64-EBA3-1F40-C704-EAF18E411836}"/>
              </a:ext>
            </a:extLst>
          </p:cNvPr>
          <p:cNvSpPr/>
          <p:nvPr/>
        </p:nvSpPr>
        <p:spPr>
          <a:xfrm>
            <a:off x="160773" y="451840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12" action="ppaction://hlinksldjump"/>
            <a:extLst>
              <a:ext uri="{FF2B5EF4-FFF2-40B4-BE49-F238E27FC236}">
                <a16:creationId xmlns:a16="http://schemas.microsoft.com/office/drawing/2014/main" id="{A6D45910-C493-7A15-7840-3D82C3E8DB2A}"/>
              </a:ext>
            </a:extLst>
          </p:cNvPr>
          <p:cNvSpPr/>
          <p:nvPr/>
        </p:nvSpPr>
        <p:spPr>
          <a:xfrm>
            <a:off x="160773" y="5424434"/>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13" action="ppaction://hlinksldjump"/>
            <a:extLst>
              <a:ext uri="{FF2B5EF4-FFF2-40B4-BE49-F238E27FC236}">
                <a16:creationId xmlns:a16="http://schemas.microsoft.com/office/drawing/2014/main" id="{62CFCE66-DB32-C37B-5DB6-E28B761AC05E}"/>
              </a:ext>
            </a:extLst>
          </p:cNvPr>
          <p:cNvSpPr/>
          <p:nvPr/>
        </p:nvSpPr>
        <p:spPr>
          <a:xfrm>
            <a:off x="160773" y="6392421"/>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9988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35168" y="-26376"/>
            <a:ext cx="1243394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79300" y="2313069"/>
            <a:ext cx="2118257"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96188" y="2313069"/>
            <a:ext cx="2118257"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965826" y="251209"/>
            <a:ext cx="5165507" cy="6310365"/>
          </a:xfrm>
        </p:spPr>
      </p:pic>
      <p:sp>
        <p:nvSpPr>
          <p:cNvPr id="50" name="TextBox 49">
            <a:extLst>
              <a:ext uri="{FF2B5EF4-FFF2-40B4-BE49-F238E27FC236}">
                <a16:creationId xmlns:a16="http://schemas.microsoft.com/office/drawing/2014/main" id="{3F209002-E608-4BB4-4CAB-14A1A743D29F}"/>
              </a:ext>
            </a:extLst>
          </p:cNvPr>
          <p:cNvSpPr txBox="1"/>
          <p:nvPr/>
        </p:nvSpPr>
        <p:spPr>
          <a:xfrm>
            <a:off x="511274" y="678594"/>
            <a:ext cx="3532231" cy="59708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The SQL statement provided is meant to update the formatting of the </a:t>
            </a:r>
            <a:r>
              <a:rPr kumimoji="0" lang="en-US" altLang="en-US" sz="1400" b="1" i="0" u="none" strike="noStrike" cap="none" normalizeH="0" baseline="0" dirty="0">
                <a:ln>
                  <a:noFill/>
                </a:ln>
                <a:solidFill>
                  <a:schemeClr val="bg1"/>
                </a:solidFill>
                <a:effectLst/>
                <a:latin typeface="Söhne Mono"/>
              </a:rPr>
              <a:t>sales</a:t>
            </a:r>
            <a:r>
              <a:rPr kumimoji="0" lang="en-US" altLang="en-US" sz="1400" b="0" i="0" u="none" strike="noStrike" cap="none" normalizeH="0" baseline="0" dirty="0">
                <a:ln>
                  <a:noFill/>
                </a:ln>
                <a:solidFill>
                  <a:schemeClr val="bg1"/>
                </a:solidFill>
                <a:effectLst/>
                <a:latin typeface="Söhne"/>
              </a:rPr>
              <a:t> and </a:t>
            </a:r>
            <a:r>
              <a:rPr kumimoji="0" lang="en-US" altLang="en-US" sz="1400" b="1" i="0" u="none" strike="noStrike" cap="none" normalizeH="0" baseline="0" dirty="0">
                <a:ln>
                  <a:noFill/>
                </a:ln>
                <a:solidFill>
                  <a:schemeClr val="bg1"/>
                </a:solidFill>
                <a:effectLst/>
                <a:latin typeface="Söhne Mono"/>
              </a:rPr>
              <a:t>profit</a:t>
            </a:r>
            <a:r>
              <a:rPr kumimoji="0" lang="en-US" altLang="en-US" sz="1400" b="0" i="0" u="none" strike="noStrike" cap="none" normalizeH="0" baseline="0" dirty="0">
                <a:ln>
                  <a:noFill/>
                </a:ln>
                <a:solidFill>
                  <a:schemeClr val="bg1"/>
                </a:solidFill>
                <a:effectLst/>
                <a:latin typeface="Söhne"/>
              </a:rPr>
              <a:t> columns in the </a:t>
            </a:r>
            <a:r>
              <a:rPr kumimoji="0" lang="en-US" altLang="en-US" sz="1400" b="1" i="0" u="none" strike="noStrike" cap="none" normalizeH="0" baseline="0" dirty="0">
                <a:ln>
                  <a:noFill/>
                </a:ln>
                <a:solidFill>
                  <a:schemeClr val="bg1"/>
                </a:solidFill>
                <a:effectLst/>
                <a:latin typeface="Söhne Mono"/>
              </a:rPr>
              <a:t>superstore</a:t>
            </a:r>
            <a:r>
              <a:rPr kumimoji="0" lang="en-US" altLang="en-US" sz="1400" b="0" i="0" u="none" strike="noStrike" cap="none" normalizeH="0" baseline="0" dirty="0">
                <a:ln>
                  <a:noFill/>
                </a:ln>
                <a:solidFill>
                  <a:schemeClr val="bg1"/>
                </a:solidFill>
                <a:effectLst/>
                <a:latin typeface="Söhne"/>
              </a:rPr>
              <a:t> table:</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solidFill>
                  <a:schemeClr val="bg1"/>
                </a:solidFill>
                <a:effectLst/>
                <a:latin typeface="Söhne"/>
              </a:rPr>
              <a:t>It looks for values in the </a:t>
            </a:r>
            <a:r>
              <a:rPr kumimoji="0" lang="en-US" altLang="en-US" sz="1400" b="1" i="0" u="none" strike="noStrike" cap="none" normalizeH="0" baseline="0" dirty="0">
                <a:ln>
                  <a:noFill/>
                </a:ln>
                <a:solidFill>
                  <a:schemeClr val="bg1"/>
                </a:solidFill>
                <a:effectLst/>
                <a:latin typeface="Söhne Mono"/>
              </a:rPr>
              <a:t>sales</a:t>
            </a:r>
            <a:r>
              <a:rPr kumimoji="0" lang="en-US" altLang="en-US" sz="1400" b="0" i="0" u="none" strike="noStrike" cap="none" normalizeH="0" baseline="0" dirty="0">
                <a:ln>
                  <a:noFill/>
                </a:ln>
                <a:solidFill>
                  <a:schemeClr val="bg1"/>
                </a:solidFill>
                <a:effectLst/>
                <a:latin typeface="Söhne"/>
              </a:rPr>
              <a:t> and </a:t>
            </a:r>
            <a:r>
              <a:rPr kumimoji="0" lang="en-US" altLang="en-US" sz="1400" b="1" i="0" u="none" strike="noStrike" cap="none" normalizeH="0" baseline="0" dirty="0">
                <a:ln>
                  <a:noFill/>
                </a:ln>
                <a:solidFill>
                  <a:schemeClr val="bg1"/>
                </a:solidFill>
                <a:effectLst/>
                <a:latin typeface="Söhne Mono"/>
              </a:rPr>
              <a:t>profit</a:t>
            </a:r>
            <a:r>
              <a:rPr kumimoji="0" lang="en-US" altLang="en-US" sz="1400" b="0" i="0" u="none" strike="noStrike" cap="none" normalizeH="0" baseline="0" dirty="0">
                <a:ln>
                  <a:noFill/>
                </a:ln>
                <a:solidFill>
                  <a:schemeClr val="bg1"/>
                </a:solidFill>
                <a:effectLst/>
                <a:latin typeface="Söhne"/>
              </a:rPr>
              <a:t> columns that are formatted as currency, which can be recognized by the presence of </a:t>
            </a:r>
            <a:r>
              <a:rPr kumimoji="0" lang="en-US" altLang="en-US" sz="1400" b="1" i="0" u="none" strike="noStrike" cap="none" normalizeH="0" baseline="0" dirty="0">
                <a:ln>
                  <a:noFill/>
                </a:ln>
                <a:solidFill>
                  <a:schemeClr val="bg1"/>
                </a:solidFill>
                <a:effectLst/>
                <a:latin typeface="Söhne Mono"/>
              </a:rPr>
              <a:t>$</a:t>
            </a:r>
            <a:r>
              <a:rPr kumimoji="0" lang="en-US" altLang="en-US" sz="1400" b="0" i="0" u="none" strike="noStrike" cap="none" normalizeH="0" baseline="0" dirty="0">
                <a:ln>
                  <a:noFill/>
                </a:ln>
                <a:solidFill>
                  <a:schemeClr val="bg1"/>
                </a:solidFill>
                <a:effectLst/>
                <a:latin typeface="Söhne"/>
              </a:rPr>
              <a:t> and possibly parentheses (indicating negative amounts).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0" i="0" u="none" strike="noStrike" cap="none" normalizeH="0" baseline="0" dirty="0">
                <a:ln>
                  <a:noFill/>
                </a:ln>
                <a:solidFill>
                  <a:schemeClr val="bg1"/>
                </a:solidFill>
                <a:effectLst/>
                <a:latin typeface="Söhne"/>
              </a:rPr>
              <a:t>For </a:t>
            </a:r>
            <a:r>
              <a:rPr kumimoji="0" lang="en-US" altLang="en-US" sz="1400" b="1" i="0" u="none" strike="noStrike" cap="none" normalizeH="0" baseline="0" dirty="0">
                <a:ln>
                  <a:noFill/>
                </a:ln>
                <a:solidFill>
                  <a:schemeClr val="bg1"/>
                </a:solidFill>
                <a:effectLst/>
                <a:latin typeface="Söhne Mono"/>
              </a:rPr>
              <a:t>sales</a:t>
            </a:r>
            <a:r>
              <a:rPr kumimoji="0" lang="en-US" altLang="en-US" sz="1400" b="0" i="0" u="none" strike="noStrike" cap="none" normalizeH="0" baseline="0" dirty="0">
                <a:ln>
                  <a:noFill/>
                </a:ln>
                <a:solidFill>
                  <a:schemeClr val="bg1"/>
                </a:solidFill>
                <a:effectLst/>
                <a:latin typeface="Söhne"/>
              </a:rPr>
              <a:t> and </a:t>
            </a:r>
            <a:r>
              <a:rPr kumimoji="0" lang="en-US" altLang="en-US" sz="1400" b="1" i="0" u="none" strike="noStrike" cap="none" normalizeH="0" baseline="0" dirty="0">
                <a:ln>
                  <a:noFill/>
                </a:ln>
                <a:solidFill>
                  <a:schemeClr val="bg1"/>
                </a:solidFill>
                <a:effectLst/>
                <a:latin typeface="Söhne Mono"/>
              </a:rPr>
              <a:t>profit</a:t>
            </a:r>
            <a:r>
              <a:rPr kumimoji="0" lang="en-US" altLang="en-US" sz="1400" b="0" i="0" u="none" strike="noStrike" cap="none" normalizeH="0" baseline="0" dirty="0">
                <a:ln>
                  <a:noFill/>
                </a:ln>
                <a:solidFill>
                  <a:schemeClr val="bg1"/>
                </a:solidFill>
                <a:effectLst/>
                <a:latin typeface="Söhne"/>
              </a:rPr>
              <a:t> values enclosed in parentheses, which denote negative figures, the statement removes the parentheses and the dollar sign, multiplies the number by -1 to make it a negative value, and casts it as a </a:t>
            </a:r>
            <a:r>
              <a:rPr kumimoji="0" lang="en-US" altLang="en-US" sz="1400" b="1" i="0" u="none" strike="noStrike" cap="none" normalizeH="0" baseline="0" dirty="0">
                <a:ln>
                  <a:noFill/>
                </a:ln>
                <a:solidFill>
                  <a:schemeClr val="bg1"/>
                </a:solidFill>
                <a:effectLst/>
                <a:latin typeface="Söhne Mono"/>
              </a:rPr>
              <a:t>DECIMAL</a:t>
            </a:r>
            <a:r>
              <a:rPr kumimoji="0" lang="en-US" altLang="en-US" sz="1400" b="0" i="0" u="none" strike="noStrike" cap="none" normalizeH="0" baseline="0" dirty="0">
                <a:ln>
                  <a:noFill/>
                </a:ln>
                <a:solidFill>
                  <a:schemeClr val="bg1"/>
                </a:solidFill>
                <a:effectLst/>
                <a:latin typeface="Söhne"/>
              </a:rPr>
              <a:t> with two decimal places.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0" i="0" u="none" strike="noStrike" cap="none" normalizeH="0" baseline="0" dirty="0">
                <a:ln>
                  <a:noFill/>
                </a:ln>
                <a:solidFill>
                  <a:schemeClr val="bg1"/>
                </a:solidFill>
                <a:effectLst/>
                <a:latin typeface="Söhne"/>
              </a:rPr>
              <a:t>For positive </a:t>
            </a:r>
            <a:r>
              <a:rPr kumimoji="0" lang="en-US" altLang="en-US" sz="1400" b="1" i="0" u="none" strike="noStrike" cap="none" normalizeH="0" baseline="0" dirty="0">
                <a:ln>
                  <a:noFill/>
                </a:ln>
                <a:solidFill>
                  <a:schemeClr val="bg1"/>
                </a:solidFill>
                <a:effectLst/>
                <a:latin typeface="Söhne Mono"/>
              </a:rPr>
              <a:t>sales</a:t>
            </a:r>
            <a:r>
              <a:rPr kumimoji="0" lang="en-US" altLang="en-US" sz="1400" b="0" i="0" u="none" strike="noStrike" cap="none" normalizeH="0" baseline="0" dirty="0">
                <a:ln>
                  <a:noFill/>
                </a:ln>
                <a:solidFill>
                  <a:schemeClr val="bg1"/>
                </a:solidFill>
                <a:effectLst/>
                <a:latin typeface="Söhne"/>
              </a:rPr>
              <a:t> and </a:t>
            </a:r>
            <a:r>
              <a:rPr kumimoji="0" lang="en-US" altLang="en-US" sz="1400" b="1" i="0" u="none" strike="noStrike" cap="none" normalizeH="0" baseline="0" dirty="0">
                <a:ln>
                  <a:noFill/>
                </a:ln>
                <a:solidFill>
                  <a:schemeClr val="bg1"/>
                </a:solidFill>
                <a:effectLst/>
                <a:latin typeface="Söhne Mono"/>
              </a:rPr>
              <a:t>profit</a:t>
            </a:r>
            <a:r>
              <a:rPr kumimoji="0" lang="en-US" altLang="en-US" sz="1400" b="0" i="0" u="none" strike="noStrike" cap="none" normalizeH="0" baseline="0" dirty="0">
                <a:ln>
                  <a:noFill/>
                </a:ln>
                <a:solidFill>
                  <a:schemeClr val="bg1"/>
                </a:solidFill>
                <a:effectLst/>
                <a:latin typeface="Söhne"/>
              </a:rPr>
              <a:t> values, it removes the dollar sign and any commas, then casts the result as a </a:t>
            </a:r>
            <a:r>
              <a:rPr kumimoji="0" lang="en-US" altLang="en-US" sz="1400" b="1" i="0" u="none" strike="noStrike" cap="none" normalizeH="0" baseline="0" dirty="0">
                <a:ln>
                  <a:noFill/>
                </a:ln>
                <a:solidFill>
                  <a:schemeClr val="bg1"/>
                </a:solidFill>
                <a:effectLst/>
                <a:latin typeface="Söhne Mono"/>
              </a:rPr>
              <a:t>DECIMAL</a:t>
            </a:r>
            <a:r>
              <a:rPr kumimoji="0" lang="en-US" altLang="en-US" sz="1400" b="0" i="0" u="none" strike="noStrike" cap="none" normalizeH="0" baseline="0" dirty="0">
                <a:ln>
                  <a:noFill/>
                </a:ln>
                <a:solidFill>
                  <a:schemeClr val="bg1"/>
                </a:solidFill>
                <a:effectLst/>
                <a:latin typeface="Söhne"/>
              </a:rPr>
              <a:t> type with two decimal places.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0" i="0" u="none" strike="noStrike" cap="none" normalizeH="0" baseline="0" dirty="0">
                <a:ln>
                  <a:noFill/>
                </a:ln>
                <a:solidFill>
                  <a:schemeClr val="bg1"/>
                </a:solidFill>
                <a:effectLst/>
                <a:latin typeface="Söhne"/>
              </a:rPr>
              <a:t>The </a:t>
            </a:r>
            <a:r>
              <a:rPr kumimoji="0" lang="en-US" altLang="en-US" sz="1400" b="1" i="0" u="none" strike="noStrike" cap="none" normalizeH="0" baseline="0" dirty="0">
                <a:ln>
                  <a:noFill/>
                </a:ln>
                <a:solidFill>
                  <a:schemeClr val="bg1"/>
                </a:solidFill>
                <a:effectLst/>
                <a:latin typeface="Söhne Mono"/>
              </a:rPr>
              <a:t>UPDATE</a:t>
            </a:r>
            <a:r>
              <a:rPr kumimoji="0" lang="en-US" altLang="en-US" sz="1400" b="0" i="0" u="none" strike="noStrike" cap="none" normalizeH="0" baseline="0" dirty="0">
                <a:ln>
                  <a:noFill/>
                </a:ln>
                <a:solidFill>
                  <a:schemeClr val="bg1"/>
                </a:solidFill>
                <a:effectLst/>
                <a:latin typeface="Söhne"/>
              </a:rPr>
              <a:t> is applied only to rows where </a:t>
            </a:r>
            <a:r>
              <a:rPr kumimoji="0" lang="en-US" altLang="en-US" sz="1400" b="1" i="0" u="none" strike="noStrike" cap="none" normalizeH="0" baseline="0" dirty="0">
                <a:ln>
                  <a:noFill/>
                </a:ln>
                <a:solidFill>
                  <a:schemeClr val="bg1"/>
                </a:solidFill>
                <a:effectLst/>
                <a:latin typeface="Söhne Mono"/>
              </a:rPr>
              <a:t>sales</a:t>
            </a:r>
            <a:r>
              <a:rPr kumimoji="0" lang="en-US" altLang="en-US" sz="1400" b="0" i="0" u="none" strike="noStrike" cap="none" normalizeH="0" baseline="0" dirty="0">
                <a:ln>
                  <a:noFill/>
                </a:ln>
                <a:solidFill>
                  <a:schemeClr val="bg1"/>
                </a:solidFill>
                <a:effectLst/>
                <a:latin typeface="Söhne"/>
              </a:rPr>
              <a:t> or </a:t>
            </a:r>
            <a:r>
              <a:rPr kumimoji="0" lang="en-US" altLang="en-US" sz="1400" b="1" i="0" u="none" strike="noStrike" cap="none" normalizeH="0" baseline="0" dirty="0">
                <a:ln>
                  <a:noFill/>
                </a:ln>
                <a:solidFill>
                  <a:schemeClr val="bg1"/>
                </a:solidFill>
                <a:effectLst/>
                <a:latin typeface="Söhne Mono"/>
              </a:rPr>
              <a:t>profit</a:t>
            </a:r>
            <a:r>
              <a:rPr kumimoji="0" lang="en-US" altLang="en-US" sz="1400" b="0" i="0" u="none" strike="noStrike" cap="none" normalizeH="0" baseline="0" dirty="0">
                <a:ln>
                  <a:noFill/>
                </a:ln>
                <a:solidFill>
                  <a:schemeClr val="bg1"/>
                </a:solidFill>
                <a:effectLst/>
                <a:latin typeface="Söhne"/>
              </a:rPr>
              <a:t> are formatted as currency (starting with a dollar sign or enclosed in parentheses and a dollar sign).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This command standardizes the </a:t>
            </a:r>
            <a:r>
              <a:rPr kumimoji="0" lang="en-US" altLang="en-US" sz="1400" b="1" i="0" u="none" strike="noStrike" cap="none" normalizeH="0" baseline="0" dirty="0">
                <a:ln>
                  <a:noFill/>
                </a:ln>
                <a:solidFill>
                  <a:schemeClr val="bg1"/>
                </a:solidFill>
                <a:effectLst/>
                <a:latin typeface="Söhne Mono"/>
              </a:rPr>
              <a:t>sales</a:t>
            </a:r>
            <a:r>
              <a:rPr kumimoji="0" lang="en-US" altLang="en-US" sz="1400" b="0" i="0" u="none" strike="noStrike" cap="none" normalizeH="0" baseline="0" dirty="0">
                <a:ln>
                  <a:noFill/>
                </a:ln>
                <a:solidFill>
                  <a:schemeClr val="bg1"/>
                </a:solidFill>
                <a:effectLst/>
                <a:latin typeface="Söhne"/>
              </a:rPr>
              <a:t> and </a:t>
            </a:r>
            <a:r>
              <a:rPr kumimoji="0" lang="en-US" altLang="en-US" sz="1400" b="1" i="0" u="none" strike="noStrike" cap="none" normalizeH="0" baseline="0" dirty="0">
                <a:ln>
                  <a:noFill/>
                </a:ln>
                <a:solidFill>
                  <a:schemeClr val="bg1"/>
                </a:solidFill>
                <a:effectLst/>
                <a:latin typeface="Söhne Mono"/>
              </a:rPr>
              <a:t>profit</a:t>
            </a:r>
            <a:r>
              <a:rPr kumimoji="0" lang="en-US" altLang="en-US" sz="1400" b="0" i="0" u="none" strike="noStrike" cap="none" normalizeH="0" baseline="0" dirty="0">
                <a:ln>
                  <a:noFill/>
                </a:ln>
                <a:solidFill>
                  <a:schemeClr val="bg1"/>
                </a:solidFill>
                <a:effectLst/>
                <a:latin typeface="Söhne"/>
              </a:rPr>
              <a:t> data into a consistent numeric format, which is crucial for accurate calculations and reporting</a:t>
            </a:r>
            <a:endParaRPr kumimoji="0" lang="en-US" altLang="en-US" sz="1400" b="0" i="0" u="none" strike="noStrike" cap="none" normalizeH="0" baseline="0" dirty="0">
              <a:ln>
                <a:noFill/>
              </a:ln>
              <a:solidFill>
                <a:schemeClr val="bg1"/>
              </a:solidFill>
              <a:effectLst/>
              <a:latin typeface="Arial" panose="020B0604020202020204" pitchFamily="34" charset="0"/>
            </a:endParaRPr>
          </a:p>
          <a:p>
            <a:endParaRPr lang="en-US" dirty="0"/>
          </a:p>
        </p:txBody>
      </p:sp>
      <p:cxnSp>
        <p:nvCxnSpPr>
          <p:cNvPr id="8" name="Straight Connector 7">
            <a:extLst>
              <a:ext uri="{FF2B5EF4-FFF2-40B4-BE49-F238E27FC236}">
                <a16:creationId xmlns:a16="http://schemas.microsoft.com/office/drawing/2014/main" id="{BD64F496-3F81-4A2D-F305-1D3DC49FD72C}"/>
              </a:ext>
            </a:extLst>
          </p:cNvPr>
          <p:cNvCxnSpPr/>
          <p:nvPr/>
        </p:nvCxnSpPr>
        <p:spPr>
          <a:xfrm>
            <a:off x="331596" y="0"/>
            <a:ext cx="0" cy="67725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Oval 8">
            <a:hlinkClick r:id="rId6" action="ppaction://hlinksldjump"/>
            <a:extLst>
              <a:ext uri="{FF2B5EF4-FFF2-40B4-BE49-F238E27FC236}">
                <a16:creationId xmlns:a16="http://schemas.microsoft.com/office/drawing/2014/main" id="{4CCBB251-B7F6-0D45-5282-4FD26DD6CC95}"/>
              </a:ext>
            </a:extLst>
          </p:cNvPr>
          <p:cNvSpPr/>
          <p:nvPr/>
        </p:nvSpPr>
        <p:spPr>
          <a:xfrm>
            <a:off x="160773" y="0"/>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hlinkClick r:id="rId7" action="ppaction://hlinksldjump"/>
            <a:extLst>
              <a:ext uri="{FF2B5EF4-FFF2-40B4-BE49-F238E27FC236}">
                <a16:creationId xmlns:a16="http://schemas.microsoft.com/office/drawing/2014/main" id="{58CD95B7-1449-E8E0-E4CA-2392FF69A806}"/>
              </a:ext>
            </a:extLst>
          </p:cNvPr>
          <p:cNvSpPr/>
          <p:nvPr/>
        </p:nvSpPr>
        <p:spPr>
          <a:xfrm>
            <a:off x="163921" y="919243"/>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8" action="ppaction://hlinksldjump"/>
            <a:extLst>
              <a:ext uri="{FF2B5EF4-FFF2-40B4-BE49-F238E27FC236}">
                <a16:creationId xmlns:a16="http://schemas.microsoft.com/office/drawing/2014/main" id="{CA943659-BFA6-043D-4228-0B46AE7D5C02}"/>
              </a:ext>
            </a:extLst>
          </p:cNvPr>
          <p:cNvSpPr/>
          <p:nvPr/>
        </p:nvSpPr>
        <p:spPr>
          <a:xfrm>
            <a:off x="177716" y="18320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hlinkClick r:id="rId9" action="ppaction://hlinksldjump"/>
            <a:extLst>
              <a:ext uri="{FF2B5EF4-FFF2-40B4-BE49-F238E27FC236}">
                <a16:creationId xmlns:a16="http://schemas.microsoft.com/office/drawing/2014/main" id="{B2FBB26A-56C5-8A34-BD19-435FF65F16A8}"/>
              </a:ext>
            </a:extLst>
          </p:cNvPr>
          <p:cNvSpPr/>
          <p:nvPr/>
        </p:nvSpPr>
        <p:spPr>
          <a:xfrm>
            <a:off x="11556" y="2621165"/>
            <a:ext cx="640080" cy="6400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hlinkClick r:id="rId10" action="ppaction://hlinksldjump"/>
            <a:extLst>
              <a:ext uri="{FF2B5EF4-FFF2-40B4-BE49-F238E27FC236}">
                <a16:creationId xmlns:a16="http://schemas.microsoft.com/office/drawing/2014/main" id="{7788B38E-EDF2-66FC-45A3-81D7FD57485D}"/>
              </a:ext>
            </a:extLst>
          </p:cNvPr>
          <p:cNvSpPr/>
          <p:nvPr/>
        </p:nvSpPr>
        <p:spPr>
          <a:xfrm>
            <a:off x="159768" y="3628287"/>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hlinkClick r:id="rId11" action="ppaction://hlinksldjump"/>
            <a:extLst>
              <a:ext uri="{FF2B5EF4-FFF2-40B4-BE49-F238E27FC236}">
                <a16:creationId xmlns:a16="http://schemas.microsoft.com/office/drawing/2014/main" id="{5812AF84-F77F-655A-3BBE-4CFDE8EC054F}"/>
              </a:ext>
            </a:extLst>
          </p:cNvPr>
          <p:cNvSpPr/>
          <p:nvPr/>
        </p:nvSpPr>
        <p:spPr>
          <a:xfrm>
            <a:off x="160773" y="451840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12" action="ppaction://hlinksldjump"/>
            <a:extLst>
              <a:ext uri="{FF2B5EF4-FFF2-40B4-BE49-F238E27FC236}">
                <a16:creationId xmlns:a16="http://schemas.microsoft.com/office/drawing/2014/main" id="{C997B0E3-17B6-33E2-EAD4-33DC38847027}"/>
              </a:ext>
            </a:extLst>
          </p:cNvPr>
          <p:cNvSpPr/>
          <p:nvPr/>
        </p:nvSpPr>
        <p:spPr>
          <a:xfrm>
            <a:off x="160773" y="5424434"/>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13" action="ppaction://hlinksldjump"/>
            <a:extLst>
              <a:ext uri="{FF2B5EF4-FFF2-40B4-BE49-F238E27FC236}">
                <a16:creationId xmlns:a16="http://schemas.microsoft.com/office/drawing/2014/main" id="{D5DDA82D-42BF-6222-B08F-03F2836DD8FE}"/>
              </a:ext>
            </a:extLst>
          </p:cNvPr>
          <p:cNvSpPr/>
          <p:nvPr/>
        </p:nvSpPr>
        <p:spPr>
          <a:xfrm>
            <a:off x="160773" y="6392421"/>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5753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71305" y="-26376"/>
            <a:ext cx="12670081"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07796"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54048"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699963" y="251209"/>
            <a:ext cx="5353601" cy="6189840"/>
          </a:xfrm>
        </p:spPr>
      </p:pic>
      <p:sp>
        <p:nvSpPr>
          <p:cNvPr id="50" name="TextBox 49">
            <a:extLst>
              <a:ext uri="{FF2B5EF4-FFF2-40B4-BE49-F238E27FC236}">
                <a16:creationId xmlns:a16="http://schemas.microsoft.com/office/drawing/2014/main" id="{3F209002-E608-4BB4-4CAB-14A1A743D29F}"/>
              </a:ext>
            </a:extLst>
          </p:cNvPr>
          <p:cNvSpPr txBox="1"/>
          <p:nvPr/>
        </p:nvSpPr>
        <p:spPr>
          <a:xfrm>
            <a:off x="565723" y="150955"/>
            <a:ext cx="3174620" cy="7048083"/>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The SQL code provided includes two parts for preparing the </a:t>
            </a:r>
            <a:r>
              <a:rPr kumimoji="0" lang="en-US" altLang="en-US" sz="1400" b="1" i="0" u="none" strike="noStrike" cap="none" normalizeH="0" baseline="0" dirty="0">
                <a:ln>
                  <a:noFill/>
                </a:ln>
                <a:solidFill>
                  <a:schemeClr val="bg1"/>
                </a:solidFill>
                <a:effectLst/>
                <a:latin typeface="Söhne Mono"/>
              </a:rPr>
              <a:t>superstore</a:t>
            </a:r>
            <a:r>
              <a:rPr kumimoji="0" lang="en-US" altLang="en-US" sz="1400" b="0" i="0" u="none" strike="noStrike" cap="none" normalizeH="0" baseline="0" dirty="0">
                <a:ln>
                  <a:noFill/>
                </a:ln>
                <a:solidFill>
                  <a:schemeClr val="bg1"/>
                </a:solidFill>
                <a:effectLst/>
                <a:latin typeface="Söhne"/>
              </a:rPr>
              <a:t> table data:</a:t>
            </a:r>
            <a:endParaRPr kumimoji="0" lang="en-US" altLang="en-US" sz="1400" b="0" i="0" u="none" strike="noStrike" cap="none" normalizeH="0" baseline="0" dirty="0">
              <a:ln>
                <a:noFill/>
              </a:ln>
              <a:solidFill>
                <a:schemeClr val="bg1"/>
              </a:solidFill>
              <a:effectLst/>
            </a:endParaRPr>
          </a:p>
          <a:p>
            <a:pPr marL="0" marR="0" lvl="0" indent="0"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bg1"/>
                </a:solidFill>
                <a:effectLst/>
                <a:latin typeface="Söhne"/>
              </a:rPr>
              <a:t>Add a new column</a:t>
            </a:r>
            <a:r>
              <a:rPr kumimoji="0" lang="en-US" altLang="en-US" sz="1400" b="0" i="0" u="none" strike="noStrike" cap="none" normalizeH="0" baseline="0" dirty="0">
                <a:ln>
                  <a:noFill/>
                </a:ln>
                <a:solidFill>
                  <a:schemeClr val="bg1"/>
                </a:solidFill>
                <a:effectLst/>
                <a:latin typeface="Söhne"/>
              </a:rPr>
              <a:t>:</a:t>
            </a:r>
          </a:p>
          <a:p>
            <a:pPr marL="0" marR="0" lvl="0" indent="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a:t>
            </a:r>
            <a:r>
              <a:rPr kumimoji="0" lang="en-US" altLang="en-US" sz="1400" b="1" i="0" u="none" strike="noStrike" cap="none" normalizeH="0" baseline="0" dirty="0">
                <a:ln>
                  <a:noFill/>
                </a:ln>
                <a:solidFill>
                  <a:schemeClr val="bg1"/>
                </a:solidFill>
                <a:effectLst/>
                <a:latin typeface="Söhne Mono"/>
              </a:rPr>
              <a:t>ALTER TABLE</a:t>
            </a:r>
            <a:r>
              <a:rPr kumimoji="0" lang="en-US" altLang="en-US" sz="1400" b="0" i="0" u="none" strike="noStrike" cap="none" normalizeH="0" baseline="0" dirty="0">
                <a:ln>
                  <a:noFill/>
                </a:ln>
                <a:solidFill>
                  <a:schemeClr val="bg1"/>
                </a:solidFill>
                <a:effectLst/>
                <a:latin typeface="Söhne"/>
              </a:rPr>
              <a:t> statement is adding a new column called </a:t>
            </a:r>
            <a:r>
              <a:rPr kumimoji="0" lang="en-US" altLang="en-US" sz="1400" b="1" i="0" u="none" strike="noStrike" cap="none" normalizeH="0" baseline="0" dirty="0" err="1">
                <a:ln>
                  <a:noFill/>
                </a:ln>
                <a:solidFill>
                  <a:schemeClr val="bg1"/>
                </a:solidFill>
                <a:effectLst/>
                <a:latin typeface="Söhne Mono"/>
              </a:rPr>
              <a:t>Transportation_time</a:t>
            </a:r>
            <a:r>
              <a:rPr kumimoji="0" lang="en-US" altLang="en-US" sz="1400" b="0" i="0" u="none" strike="noStrike" cap="none" normalizeH="0" baseline="0" dirty="0">
                <a:ln>
                  <a:noFill/>
                </a:ln>
                <a:solidFill>
                  <a:schemeClr val="bg1"/>
                </a:solidFill>
                <a:effectLst/>
                <a:latin typeface="Söhne"/>
              </a:rPr>
              <a:t> of type </a:t>
            </a:r>
            <a:r>
              <a:rPr kumimoji="0" lang="en-US" altLang="en-US" sz="1400" b="1" i="0" u="none" strike="noStrike" cap="none" normalizeH="0" baseline="0" dirty="0">
                <a:ln>
                  <a:noFill/>
                </a:ln>
                <a:solidFill>
                  <a:schemeClr val="bg1"/>
                </a:solidFill>
                <a:effectLst/>
                <a:latin typeface="Söhne Mono"/>
              </a:rPr>
              <a:t>INT</a:t>
            </a:r>
            <a:r>
              <a:rPr kumimoji="0" lang="en-US" altLang="en-US" sz="1400" b="0" i="0" u="none" strike="noStrike" cap="none" normalizeH="0" baseline="0" dirty="0">
                <a:ln>
                  <a:noFill/>
                </a:ln>
                <a:solidFill>
                  <a:schemeClr val="bg1"/>
                </a:solidFill>
                <a:effectLst/>
                <a:latin typeface="Söhne"/>
              </a:rPr>
              <a:t> to the </a:t>
            </a:r>
            <a:r>
              <a:rPr kumimoji="0" lang="en-US" altLang="en-US" sz="1400" b="1" i="0" u="none" strike="noStrike" cap="none" normalizeH="0" baseline="0" dirty="0">
                <a:ln>
                  <a:noFill/>
                </a:ln>
                <a:solidFill>
                  <a:schemeClr val="bg1"/>
                </a:solidFill>
                <a:effectLst/>
                <a:latin typeface="Söhne Mono"/>
              </a:rPr>
              <a:t>superstore</a:t>
            </a:r>
            <a:r>
              <a:rPr kumimoji="0" lang="en-US" altLang="en-US" sz="1400" b="0" i="0" u="none" strike="noStrike" cap="none" normalizeH="0" baseline="0" dirty="0">
                <a:ln>
                  <a:noFill/>
                </a:ln>
                <a:solidFill>
                  <a:schemeClr val="bg1"/>
                </a:solidFill>
                <a:effectLst/>
                <a:latin typeface="Söhne"/>
              </a:rPr>
              <a:t> table. This column is intended to store an integer value representing the transportation time.</a:t>
            </a:r>
          </a:p>
          <a:p>
            <a:pPr marL="0" marR="0" lvl="0" indent="0"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bg1"/>
                </a:solidFill>
                <a:effectLst/>
                <a:latin typeface="Söhne"/>
              </a:rPr>
              <a:t>Update the new column</a:t>
            </a:r>
            <a:r>
              <a:rPr kumimoji="0" lang="en-US" altLang="en-US" sz="1400" b="0" i="0" u="none" strike="noStrike" cap="none" normalizeH="0" baseline="0" dirty="0">
                <a:ln>
                  <a:noFill/>
                </a:ln>
                <a:solidFill>
                  <a:schemeClr val="bg1"/>
                </a:solidFill>
                <a:effectLst/>
                <a:latin typeface="Söhne"/>
              </a:rPr>
              <a:t>:</a:t>
            </a:r>
          </a:p>
          <a:p>
            <a:pPr marL="0" marR="0" lvl="0" indent="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a:t>
            </a:r>
            <a:r>
              <a:rPr kumimoji="0" lang="en-US" altLang="en-US" sz="1400" b="1" i="0" u="none" strike="noStrike" cap="none" normalizeH="0" baseline="0" dirty="0">
                <a:ln>
                  <a:noFill/>
                </a:ln>
                <a:solidFill>
                  <a:schemeClr val="bg1"/>
                </a:solidFill>
                <a:effectLst/>
                <a:latin typeface="Söhne Mono"/>
              </a:rPr>
              <a:t>UPDATE</a:t>
            </a:r>
            <a:r>
              <a:rPr kumimoji="0" lang="en-US" altLang="en-US" sz="1400" b="0" i="0" u="none" strike="noStrike" cap="none" normalizeH="0" baseline="0" dirty="0">
                <a:ln>
                  <a:noFill/>
                </a:ln>
                <a:solidFill>
                  <a:schemeClr val="bg1"/>
                </a:solidFill>
                <a:effectLst/>
                <a:latin typeface="Söhne"/>
              </a:rPr>
              <a:t> statement sets the value of the </a:t>
            </a:r>
            <a:r>
              <a:rPr kumimoji="0" lang="en-US" altLang="en-US" sz="1400" b="1" i="0" u="none" strike="noStrike" cap="none" normalizeH="0" baseline="0" dirty="0" err="1">
                <a:ln>
                  <a:noFill/>
                </a:ln>
                <a:solidFill>
                  <a:schemeClr val="bg1"/>
                </a:solidFill>
                <a:effectLst/>
                <a:latin typeface="Söhne Mono"/>
              </a:rPr>
              <a:t>Transportation_time</a:t>
            </a:r>
            <a:r>
              <a:rPr kumimoji="0" lang="en-US" altLang="en-US" sz="1400" b="0" i="0" u="none" strike="noStrike" cap="none" normalizeH="0" baseline="0" dirty="0">
                <a:ln>
                  <a:noFill/>
                </a:ln>
                <a:solidFill>
                  <a:schemeClr val="bg1"/>
                </a:solidFill>
                <a:effectLst/>
                <a:latin typeface="Söhne"/>
              </a:rPr>
              <a:t> column. It uses a </a:t>
            </a:r>
            <a:r>
              <a:rPr kumimoji="0" lang="en-US" altLang="en-US" sz="1400" b="1" i="0" u="none" strike="noStrike" cap="none" normalizeH="0" baseline="0" dirty="0">
                <a:ln>
                  <a:noFill/>
                </a:ln>
                <a:solidFill>
                  <a:schemeClr val="bg1"/>
                </a:solidFill>
                <a:effectLst/>
                <a:latin typeface="Söhne Mono"/>
              </a:rPr>
              <a:t>CASE</a:t>
            </a:r>
            <a:r>
              <a:rPr kumimoji="0" lang="en-US" altLang="en-US" sz="1400" b="0" i="0" u="none" strike="noStrike" cap="none" normalizeH="0" baseline="0" dirty="0">
                <a:ln>
                  <a:noFill/>
                </a:ln>
                <a:solidFill>
                  <a:schemeClr val="bg1"/>
                </a:solidFill>
                <a:effectLst/>
                <a:latin typeface="Söhne"/>
              </a:rPr>
              <a:t> expression to determine the value:</a:t>
            </a:r>
          </a:p>
          <a:p>
            <a:pPr marL="0" marR="0" lvl="0" indent="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If either </a:t>
            </a:r>
            <a:r>
              <a:rPr kumimoji="0" lang="en-US" altLang="en-US" sz="1400" b="1" i="0" u="none" strike="noStrike" cap="none" normalizeH="0" baseline="0" dirty="0" err="1">
                <a:ln>
                  <a:noFill/>
                </a:ln>
                <a:solidFill>
                  <a:schemeClr val="bg1"/>
                </a:solidFill>
                <a:effectLst/>
                <a:latin typeface="Söhne Mono"/>
              </a:rPr>
              <a:t>order_date</a:t>
            </a:r>
            <a:r>
              <a:rPr kumimoji="0" lang="en-US" altLang="en-US" sz="1400" b="0" i="0" u="none" strike="noStrike" cap="none" normalizeH="0" baseline="0" dirty="0">
                <a:ln>
                  <a:noFill/>
                </a:ln>
                <a:solidFill>
                  <a:schemeClr val="bg1"/>
                </a:solidFill>
                <a:effectLst/>
                <a:latin typeface="Söhne"/>
              </a:rPr>
              <a:t> or </a:t>
            </a:r>
            <a:r>
              <a:rPr kumimoji="0" lang="en-US" altLang="en-US" sz="1400" b="1" i="0" u="none" strike="noStrike" cap="none" normalizeH="0" baseline="0" dirty="0" err="1">
                <a:ln>
                  <a:noFill/>
                </a:ln>
                <a:solidFill>
                  <a:schemeClr val="bg1"/>
                </a:solidFill>
                <a:effectLst/>
                <a:latin typeface="Söhne Mono"/>
              </a:rPr>
              <a:t>Ship_date</a:t>
            </a:r>
            <a:r>
              <a:rPr kumimoji="0" lang="en-US" altLang="en-US" sz="1400" b="0" i="0" u="none" strike="noStrike" cap="none" normalizeH="0" baseline="0" dirty="0">
                <a:ln>
                  <a:noFill/>
                </a:ln>
                <a:solidFill>
                  <a:schemeClr val="bg1"/>
                </a:solidFill>
                <a:effectLst/>
                <a:latin typeface="Söhne"/>
              </a:rPr>
              <a:t> is </a:t>
            </a:r>
            <a:r>
              <a:rPr kumimoji="0" lang="en-US" altLang="en-US" sz="1400" b="1" i="0" u="none" strike="noStrike" cap="none" normalizeH="0" baseline="0" dirty="0">
                <a:ln>
                  <a:noFill/>
                </a:ln>
                <a:solidFill>
                  <a:schemeClr val="bg1"/>
                </a:solidFill>
                <a:effectLst/>
                <a:latin typeface="Söhne Mono"/>
              </a:rPr>
              <a:t>NULL</a:t>
            </a:r>
            <a:r>
              <a:rPr kumimoji="0" lang="en-US" altLang="en-US" sz="1400" b="0" i="0" u="none" strike="noStrike" cap="none" normalizeH="0" baseline="0" dirty="0">
                <a:ln>
                  <a:noFill/>
                </a:ln>
                <a:solidFill>
                  <a:schemeClr val="bg1"/>
                </a:solidFill>
                <a:effectLst/>
                <a:latin typeface="Söhne"/>
              </a:rPr>
              <a:t> (meaning there's no date provided), the </a:t>
            </a:r>
            <a:r>
              <a:rPr kumimoji="0" lang="en-US" altLang="en-US" sz="1400" b="1" i="0" u="none" strike="noStrike" cap="none" normalizeH="0" baseline="0" dirty="0" err="1">
                <a:ln>
                  <a:noFill/>
                </a:ln>
                <a:solidFill>
                  <a:schemeClr val="bg1"/>
                </a:solidFill>
                <a:effectLst/>
                <a:latin typeface="Söhne Mono"/>
              </a:rPr>
              <a:t>Transportation_time</a:t>
            </a:r>
            <a:r>
              <a:rPr kumimoji="0" lang="en-US" altLang="en-US" sz="1400" b="0" i="0" u="none" strike="noStrike" cap="none" normalizeH="0" baseline="0" dirty="0">
                <a:ln>
                  <a:noFill/>
                </a:ln>
                <a:solidFill>
                  <a:schemeClr val="bg1"/>
                </a:solidFill>
                <a:effectLst/>
                <a:latin typeface="Söhne"/>
              </a:rPr>
              <a:t> is set to </a:t>
            </a:r>
            <a:r>
              <a:rPr kumimoji="0" lang="en-US" altLang="en-US" sz="1400" b="1" i="0" u="none" strike="noStrike" cap="none" normalizeH="0" baseline="0" dirty="0">
                <a:ln>
                  <a:noFill/>
                </a:ln>
                <a:solidFill>
                  <a:schemeClr val="bg1"/>
                </a:solidFill>
                <a:effectLst/>
                <a:latin typeface="Söhne Mono"/>
              </a:rPr>
              <a:t>NULL</a:t>
            </a:r>
            <a:r>
              <a:rPr kumimoji="0" lang="en-US" altLang="en-US" sz="1400" b="0" i="0" u="none" strike="noStrike" cap="none" normalizeH="0" baseline="0" dirty="0">
                <a:ln>
                  <a:noFill/>
                </a:ln>
                <a:solidFill>
                  <a:schemeClr val="bg1"/>
                </a:solidFill>
                <a:effectLst/>
                <a:latin typeface="Söhne"/>
              </a:rPr>
              <a:t>.</a:t>
            </a:r>
          </a:p>
          <a:p>
            <a:pPr marL="0" marR="0" lvl="0" indent="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Otherwise, it calculates the difference in days between </a:t>
            </a:r>
            <a:r>
              <a:rPr kumimoji="0" lang="en-US" altLang="en-US" sz="1400" b="1" i="0" u="none" strike="noStrike" cap="none" normalizeH="0" baseline="0" dirty="0" err="1">
                <a:ln>
                  <a:noFill/>
                </a:ln>
                <a:solidFill>
                  <a:schemeClr val="bg1"/>
                </a:solidFill>
                <a:effectLst/>
                <a:latin typeface="Söhne Mono"/>
              </a:rPr>
              <a:t>Ship_date</a:t>
            </a:r>
            <a:r>
              <a:rPr kumimoji="0" lang="en-US" altLang="en-US" sz="1400" b="0" i="0" u="none" strike="noStrike" cap="none" normalizeH="0" baseline="0" dirty="0">
                <a:ln>
                  <a:noFill/>
                </a:ln>
                <a:solidFill>
                  <a:schemeClr val="bg1"/>
                </a:solidFill>
                <a:effectLst/>
                <a:latin typeface="Söhne"/>
              </a:rPr>
              <a:t> and </a:t>
            </a:r>
            <a:r>
              <a:rPr kumimoji="0" lang="en-US" altLang="en-US" sz="1400" b="1" i="0" u="none" strike="noStrike" cap="none" normalizeH="0" baseline="0" dirty="0" err="1">
                <a:ln>
                  <a:noFill/>
                </a:ln>
                <a:solidFill>
                  <a:schemeClr val="bg1"/>
                </a:solidFill>
                <a:effectLst/>
                <a:latin typeface="Söhne Mono"/>
              </a:rPr>
              <a:t>order_date</a:t>
            </a:r>
            <a:r>
              <a:rPr kumimoji="0" lang="en-US" altLang="en-US" sz="1400" b="0" i="0" u="none" strike="noStrike" cap="none" normalizeH="0" baseline="0" dirty="0">
                <a:ln>
                  <a:noFill/>
                </a:ln>
                <a:solidFill>
                  <a:schemeClr val="bg1"/>
                </a:solidFill>
                <a:effectLst/>
                <a:latin typeface="Söhne"/>
              </a:rPr>
              <a:t>. The </a:t>
            </a:r>
            <a:r>
              <a:rPr kumimoji="0" lang="en-US" altLang="en-US" sz="1400" b="1" i="0" u="none" strike="noStrike" cap="none" normalizeH="0" baseline="0" dirty="0">
                <a:ln>
                  <a:noFill/>
                </a:ln>
                <a:solidFill>
                  <a:schemeClr val="bg1"/>
                </a:solidFill>
                <a:effectLst/>
                <a:latin typeface="Söhne Mono"/>
              </a:rPr>
              <a:t>DATEDIFF</a:t>
            </a:r>
            <a:r>
              <a:rPr kumimoji="0" lang="en-US" altLang="en-US" sz="1400" b="0" i="0" u="none" strike="noStrike" cap="none" normalizeH="0" baseline="0" dirty="0">
                <a:ln>
                  <a:noFill/>
                </a:ln>
                <a:solidFill>
                  <a:schemeClr val="bg1"/>
                </a:solidFill>
                <a:effectLst/>
                <a:latin typeface="Söhne"/>
              </a:rPr>
              <a:t> function computes this difference, and the </a:t>
            </a:r>
            <a:r>
              <a:rPr kumimoji="0" lang="en-US" altLang="en-US" sz="1400" b="1" i="0" u="none" strike="noStrike" cap="none" normalizeH="0" baseline="0" dirty="0">
                <a:ln>
                  <a:noFill/>
                </a:ln>
                <a:solidFill>
                  <a:schemeClr val="bg1"/>
                </a:solidFill>
                <a:effectLst/>
                <a:latin typeface="Söhne Mono"/>
              </a:rPr>
              <a:t>STR_TO_DATE</a:t>
            </a:r>
            <a:r>
              <a:rPr kumimoji="0" lang="en-US" altLang="en-US" sz="1400" b="0" i="0" u="none" strike="noStrike" cap="none" normalizeH="0" baseline="0" dirty="0">
                <a:ln>
                  <a:noFill/>
                </a:ln>
                <a:solidFill>
                  <a:schemeClr val="bg1"/>
                </a:solidFill>
                <a:effectLst/>
                <a:latin typeface="Söhne"/>
              </a:rPr>
              <a:t> function converts the string date format into a date object that </a:t>
            </a:r>
            <a:r>
              <a:rPr kumimoji="0" lang="en-US" altLang="en-US" sz="1400" b="1" i="0" u="none" strike="noStrike" cap="none" normalizeH="0" baseline="0" dirty="0">
                <a:ln>
                  <a:noFill/>
                </a:ln>
                <a:solidFill>
                  <a:schemeClr val="bg1"/>
                </a:solidFill>
                <a:effectLst/>
                <a:latin typeface="Söhne Mono"/>
              </a:rPr>
              <a:t>DATEDIFF</a:t>
            </a:r>
            <a:r>
              <a:rPr kumimoji="0" lang="en-US" altLang="en-US" sz="1400" b="0" i="0" u="none" strike="noStrike" cap="none" normalizeH="0" baseline="0" dirty="0">
                <a:ln>
                  <a:noFill/>
                </a:ln>
                <a:solidFill>
                  <a:schemeClr val="bg1"/>
                </a:solidFill>
                <a:effectLst/>
                <a:latin typeface="Söhne"/>
              </a:rPr>
              <a:t> can use for its calculation.</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Please note that there seems to be a typo in the code: the column is added as </a:t>
            </a:r>
            <a:r>
              <a:rPr kumimoji="0" lang="en-US" altLang="en-US" sz="1400" b="1" i="0" u="none" strike="noStrike" cap="none" normalizeH="0" baseline="0" dirty="0" err="1">
                <a:ln>
                  <a:noFill/>
                </a:ln>
                <a:solidFill>
                  <a:schemeClr val="bg1"/>
                </a:solidFill>
                <a:effectLst/>
                <a:latin typeface="Söhne Mono"/>
              </a:rPr>
              <a:t>Transportaion_time</a:t>
            </a:r>
            <a:r>
              <a:rPr kumimoji="0" lang="en-US" altLang="en-US" sz="1400" b="0" i="0" u="none" strike="noStrike" cap="none" normalizeH="0" baseline="0" dirty="0">
                <a:ln>
                  <a:noFill/>
                </a:ln>
                <a:solidFill>
                  <a:schemeClr val="bg1"/>
                </a:solidFill>
                <a:effectLst/>
                <a:latin typeface="Söhne"/>
              </a:rPr>
              <a:t>, but the update statement references </a:t>
            </a:r>
            <a:r>
              <a:rPr kumimoji="0" lang="en-US" altLang="en-US" sz="1400" b="1" i="0" u="none" strike="noStrike" cap="none" normalizeH="0" baseline="0" dirty="0" err="1">
                <a:ln>
                  <a:noFill/>
                </a:ln>
                <a:solidFill>
                  <a:schemeClr val="bg1"/>
                </a:solidFill>
                <a:effectLst/>
                <a:latin typeface="Söhne Mono"/>
              </a:rPr>
              <a:t>Transportation_time</a:t>
            </a:r>
            <a:r>
              <a:rPr kumimoji="0" lang="en-US" altLang="en-US" sz="1400" b="0" i="0" u="none" strike="noStrike" cap="none" normalizeH="0" baseline="0" dirty="0">
                <a:ln>
                  <a:noFill/>
                </a:ln>
                <a:solidFill>
                  <a:schemeClr val="bg1"/>
                </a:solidFill>
                <a:effectLst/>
                <a:latin typeface="Söhne"/>
              </a:rPr>
              <a:t>. The column name should be consistent in both statements.</a:t>
            </a:r>
            <a:endParaRPr kumimoji="0" lang="en-US" altLang="en-US" sz="1400" b="0" i="0" u="none" strike="noStrike" cap="none" normalizeH="0" baseline="0" dirty="0">
              <a:ln>
                <a:noFill/>
              </a:ln>
              <a:solidFill>
                <a:schemeClr val="bg1"/>
              </a:solidFill>
              <a:effectLst/>
              <a:latin typeface="Arial" panose="020B0604020202020204" pitchFamily="34" charset="0"/>
            </a:endParaRPr>
          </a:p>
          <a:p>
            <a:endParaRPr lang="en-US" dirty="0"/>
          </a:p>
        </p:txBody>
      </p:sp>
      <p:cxnSp>
        <p:nvCxnSpPr>
          <p:cNvPr id="8" name="Straight Connector 7">
            <a:extLst>
              <a:ext uri="{FF2B5EF4-FFF2-40B4-BE49-F238E27FC236}">
                <a16:creationId xmlns:a16="http://schemas.microsoft.com/office/drawing/2014/main" id="{6E915B49-34D3-851A-30E9-87344062E754}"/>
              </a:ext>
            </a:extLst>
          </p:cNvPr>
          <p:cNvCxnSpPr/>
          <p:nvPr/>
        </p:nvCxnSpPr>
        <p:spPr>
          <a:xfrm>
            <a:off x="331596" y="0"/>
            <a:ext cx="0" cy="67725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Oval 8">
            <a:hlinkClick r:id="rId6" action="ppaction://hlinksldjump"/>
            <a:extLst>
              <a:ext uri="{FF2B5EF4-FFF2-40B4-BE49-F238E27FC236}">
                <a16:creationId xmlns:a16="http://schemas.microsoft.com/office/drawing/2014/main" id="{5E96F62C-3555-6CD6-8A99-A8E1040BDB5E}"/>
              </a:ext>
            </a:extLst>
          </p:cNvPr>
          <p:cNvSpPr/>
          <p:nvPr/>
        </p:nvSpPr>
        <p:spPr>
          <a:xfrm>
            <a:off x="160773" y="0"/>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hlinkClick r:id="rId7" action="ppaction://hlinksldjump"/>
            <a:extLst>
              <a:ext uri="{FF2B5EF4-FFF2-40B4-BE49-F238E27FC236}">
                <a16:creationId xmlns:a16="http://schemas.microsoft.com/office/drawing/2014/main" id="{C1232C2F-2B68-F253-3422-C72E3FD54975}"/>
              </a:ext>
            </a:extLst>
          </p:cNvPr>
          <p:cNvSpPr/>
          <p:nvPr/>
        </p:nvSpPr>
        <p:spPr>
          <a:xfrm>
            <a:off x="163921" y="919243"/>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8" action="ppaction://hlinksldjump"/>
            <a:extLst>
              <a:ext uri="{FF2B5EF4-FFF2-40B4-BE49-F238E27FC236}">
                <a16:creationId xmlns:a16="http://schemas.microsoft.com/office/drawing/2014/main" id="{EB32A8EA-41B0-C682-AC1E-23F7B472DB52}"/>
              </a:ext>
            </a:extLst>
          </p:cNvPr>
          <p:cNvSpPr/>
          <p:nvPr/>
        </p:nvSpPr>
        <p:spPr>
          <a:xfrm>
            <a:off x="177716" y="18320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hlinkClick r:id="rId9" action="ppaction://hlinksldjump"/>
            <a:extLst>
              <a:ext uri="{FF2B5EF4-FFF2-40B4-BE49-F238E27FC236}">
                <a16:creationId xmlns:a16="http://schemas.microsoft.com/office/drawing/2014/main" id="{32F16475-87C7-201F-2E95-B22F84302D87}"/>
              </a:ext>
            </a:extLst>
          </p:cNvPr>
          <p:cNvSpPr/>
          <p:nvPr/>
        </p:nvSpPr>
        <p:spPr>
          <a:xfrm>
            <a:off x="177716" y="27251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hlinkClick r:id="rId10" action="ppaction://hlinksldjump"/>
            <a:extLst>
              <a:ext uri="{FF2B5EF4-FFF2-40B4-BE49-F238E27FC236}">
                <a16:creationId xmlns:a16="http://schemas.microsoft.com/office/drawing/2014/main" id="{3523A1DD-C937-8EFE-87FF-E0B855C0BB1C}"/>
              </a:ext>
            </a:extLst>
          </p:cNvPr>
          <p:cNvSpPr/>
          <p:nvPr/>
        </p:nvSpPr>
        <p:spPr>
          <a:xfrm>
            <a:off x="11556" y="3482604"/>
            <a:ext cx="640080" cy="6400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hlinkClick r:id="rId11" action="ppaction://hlinksldjump"/>
            <a:extLst>
              <a:ext uri="{FF2B5EF4-FFF2-40B4-BE49-F238E27FC236}">
                <a16:creationId xmlns:a16="http://schemas.microsoft.com/office/drawing/2014/main" id="{2B62DB21-AD37-D794-FB73-30802C4D97C2}"/>
              </a:ext>
            </a:extLst>
          </p:cNvPr>
          <p:cNvSpPr/>
          <p:nvPr/>
        </p:nvSpPr>
        <p:spPr>
          <a:xfrm>
            <a:off x="160773" y="451840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12" action="ppaction://hlinksldjump"/>
            <a:extLst>
              <a:ext uri="{FF2B5EF4-FFF2-40B4-BE49-F238E27FC236}">
                <a16:creationId xmlns:a16="http://schemas.microsoft.com/office/drawing/2014/main" id="{03F2C36B-3747-8743-900D-B2BED6E02306}"/>
              </a:ext>
            </a:extLst>
          </p:cNvPr>
          <p:cNvSpPr/>
          <p:nvPr/>
        </p:nvSpPr>
        <p:spPr>
          <a:xfrm>
            <a:off x="160773" y="5424434"/>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13" action="ppaction://hlinksldjump"/>
            <a:extLst>
              <a:ext uri="{FF2B5EF4-FFF2-40B4-BE49-F238E27FC236}">
                <a16:creationId xmlns:a16="http://schemas.microsoft.com/office/drawing/2014/main" id="{ADF3278A-ED91-12DD-8C99-D18EE51444BC}"/>
              </a:ext>
            </a:extLst>
          </p:cNvPr>
          <p:cNvSpPr/>
          <p:nvPr/>
        </p:nvSpPr>
        <p:spPr>
          <a:xfrm>
            <a:off x="160773" y="6392421"/>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7923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CBB44-B159-BA1B-34CF-0893415FF3F9}"/>
              </a:ext>
            </a:extLst>
          </p:cNvPr>
          <p:cNvSpPr txBox="1"/>
          <p:nvPr/>
        </p:nvSpPr>
        <p:spPr>
          <a:xfrm>
            <a:off x="167148" y="1474839"/>
            <a:ext cx="11867536" cy="3416320"/>
          </a:xfrm>
          <a:prstGeom prst="rect">
            <a:avLst/>
          </a:prstGeom>
          <a:noFill/>
        </p:spPr>
        <p:txBody>
          <a:bodyPr wrap="square" rtlCol="0">
            <a:spAutoFit/>
          </a:bodyPr>
          <a:lstStyle/>
          <a:p>
            <a:pPr algn="ctr"/>
            <a:endParaRPr lang="en-US" sz="5400" b="1" dirty="0">
              <a:solidFill>
                <a:srgbClr val="0D0D0D"/>
              </a:solidFill>
              <a:latin typeface="Söhne"/>
            </a:endParaRPr>
          </a:p>
          <a:p>
            <a:pPr algn="ctr"/>
            <a:endParaRPr lang="en-US" sz="5400" b="1" i="0" dirty="0">
              <a:solidFill>
                <a:srgbClr val="0D0D0D"/>
              </a:solidFill>
              <a:effectLst/>
              <a:latin typeface="Söhne"/>
            </a:endParaRPr>
          </a:p>
          <a:p>
            <a:pPr algn="ctr"/>
            <a:r>
              <a:rPr lang="en-US" sz="5400" b="1" i="0" dirty="0">
                <a:solidFill>
                  <a:srgbClr val="0D0D0D"/>
                </a:solidFill>
                <a:effectLst/>
                <a:latin typeface="Söhne"/>
              </a:rPr>
              <a:t>Visualization</a:t>
            </a:r>
          </a:p>
          <a:p>
            <a:pPr algn="ctr"/>
            <a:endParaRPr lang="en-US" sz="5400" b="1" i="0" dirty="0">
              <a:solidFill>
                <a:srgbClr val="0D0D0D"/>
              </a:solidFill>
              <a:effectLst/>
              <a:latin typeface="Söhne"/>
            </a:endParaRPr>
          </a:p>
        </p:txBody>
      </p:sp>
    </p:spTree>
    <p:extLst>
      <p:ext uri="{BB962C8B-B14F-4D97-AF65-F5344CB8AC3E}">
        <p14:creationId xmlns:p14="http://schemas.microsoft.com/office/powerpoint/2010/main" val="402584921"/>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90919" y="-26376"/>
            <a:ext cx="1258969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79300" y="2313069"/>
            <a:ext cx="2118257"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96188" y="2313069"/>
            <a:ext cx="2118257"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965826" y="251209"/>
            <a:ext cx="5165507" cy="6310365"/>
          </a:xfrm>
        </p:spPr>
      </p:pic>
      <p:sp>
        <p:nvSpPr>
          <p:cNvPr id="50" name="TextBox 49">
            <a:extLst>
              <a:ext uri="{FF2B5EF4-FFF2-40B4-BE49-F238E27FC236}">
                <a16:creationId xmlns:a16="http://schemas.microsoft.com/office/drawing/2014/main" id="{3F209002-E608-4BB4-4CAB-14A1A743D29F}"/>
              </a:ext>
            </a:extLst>
          </p:cNvPr>
          <p:cNvSpPr txBox="1"/>
          <p:nvPr/>
        </p:nvSpPr>
        <p:spPr>
          <a:xfrm>
            <a:off x="600646" y="221064"/>
            <a:ext cx="3370877" cy="655564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The SQL code provided executes the following actions on the </a:t>
            </a:r>
            <a:r>
              <a:rPr kumimoji="0" lang="en-US" altLang="en-US" sz="1400" b="1" i="0" u="none" strike="noStrike" cap="none" normalizeH="0" baseline="0" dirty="0">
                <a:ln>
                  <a:noFill/>
                </a:ln>
                <a:solidFill>
                  <a:schemeClr val="bg1"/>
                </a:solidFill>
                <a:effectLst/>
                <a:latin typeface="Söhne Mono"/>
              </a:rPr>
              <a:t>superstore</a:t>
            </a:r>
            <a:r>
              <a:rPr kumimoji="0" lang="en-US" altLang="en-US" sz="1400" b="0" i="0" u="none" strike="noStrike" cap="none" normalizeH="0" baseline="0" dirty="0">
                <a:ln>
                  <a:noFill/>
                </a:ln>
                <a:solidFill>
                  <a:schemeClr val="bg1"/>
                </a:solidFill>
                <a:effectLst/>
                <a:latin typeface="Söhne"/>
              </a:rPr>
              <a:t> table:</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bg1"/>
                </a:solidFill>
                <a:effectLst/>
                <a:latin typeface="Söhne"/>
              </a:rPr>
              <a:t>Add a new column</a:t>
            </a:r>
            <a:r>
              <a:rPr kumimoji="0" lang="en-US" altLang="en-US" sz="14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a:t>
            </a:r>
            <a:r>
              <a:rPr kumimoji="0" lang="en-US" altLang="en-US" sz="1400" b="1" i="0" u="none" strike="noStrike" cap="none" normalizeH="0" baseline="0" dirty="0">
                <a:ln>
                  <a:noFill/>
                </a:ln>
                <a:solidFill>
                  <a:schemeClr val="bg1"/>
                </a:solidFill>
                <a:effectLst/>
                <a:latin typeface="Söhne Mono"/>
              </a:rPr>
              <a:t>ALTER TABLE</a:t>
            </a:r>
            <a:r>
              <a:rPr kumimoji="0" lang="en-US" altLang="en-US" sz="1400" b="0" i="0" u="none" strike="noStrike" cap="none" normalizeH="0" baseline="0" dirty="0">
                <a:ln>
                  <a:noFill/>
                </a:ln>
                <a:solidFill>
                  <a:schemeClr val="bg1"/>
                </a:solidFill>
                <a:effectLst/>
                <a:latin typeface="Söhne"/>
              </a:rPr>
              <a:t> statement adds a new integer column named </a:t>
            </a:r>
            <a:r>
              <a:rPr kumimoji="0" lang="en-US" altLang="en-US" sz="1400" b="1" i="0" u="none" strike="noStrike" cap="none" normalizeH="0" baseline="0" dirty="0" err="1">
                <a:ln>
                  <a:noFill/>
                </a:ln>
                <a:solidFill>
                  <a:schemeClr val="bg1"/>
                </a:solidFill>
                <a:effectLst/>
                <a:latin typeface="Söhne Mono"/>
              </a:rPr>
              <a:t>Number_of_times_customer_purchases</a:t>
            </a:r>
            <a:r>
              <a:rPr kumimoji="0" lang="en-US" altLang="en-US" sz="1400" b="0" i="0" u="none" strike="noStrike" cap="none" normalizeH="0" baseline="0" dirty="0">
                <a:ln>
                  <a:noFill/>
                </a:ln>
                <a:solidFill>
                  <a:schemeClr val="bg1"/>
                </a:solidFill>
                <a:effectLst/>
                <a:latin typeface="Söhne"/>
              </a:rPr>
              <a:t> to the </a:t>
            </a:r>
            <a:r>
              <a:rPr kumimoji="0" lang="en-US" altLang="en-US" sz="1400" b="1" i="0" u="none" strike="noStrike" cap="none" normalizeH="0" baseline="0" dirty="0">
                <a:ln>
                  <a:noFill/>
                </a:ln>
                <a:solidFill>
                  <a:schemeClr val="bg1"/>
                </a:solidFill>
                <a:effectLst/>
                <a:latin typeface="Söhne Mono"/>
              </a:rPr>
              <a:t>superstore</a:t>
            </a:r>
            <a:r>
              <a:rPr kumimoji="0" lang="en-US" altLang="en-US" sz="1400" b="0" i="0" u="none" strike="noStrike" cap="none" normalizeH="0" baseline="0" dirty="0">
                <a:ln>
                  <a:noFill/>
                </a:ln>
                <a:solidFill>
                  <a:schemeClr val="bg1"/>
                </a:solidFill>
                <a:effectLst/>
                <a:latin typeface="Söhne"/>
              </a:rPr>
              <a:t> table. This new column will be used to store the count of how many times each customer has made a purchase.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bg1"/>
                </a:solidFill>
                <a:effectLst/>
                <a:latin typeface="Söhne"/>
              </a:rPr>
              <a:t>Update the new column with counts</a:t>
            </a:r>
            <a:r>
              <a:rPr kumimoji="0" lang="en-US" altLang="en-US" sz="14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a:t>
            </a:r>
            <a:r>
              <a:rPr kumimoji="0" lang="en-US" altLang="en-US" sz="1400" b="1" i="0" u="none" strike="noStrike" cap="none" normalizeH="0" baseline="0" dirty="0">
                <a:ln>
                  <a:noFill/>
                </a:ln>
                <a:solidFill>
                  <a:schemeClr val="bg1"/>
                </a:solidFill>
                <a:effectLst/>
                <a:latin typeface="Söhne Mono"/>
              </a:rPr>
              <a:t>UPDATE</a:t>
            </a:r>
            <a:r>
              <a:rPr kumimoji="0" lang="en-US" altLang="en-US" sz="1400" b="0" i="0" u="none" strike="noStrike" cap="none" normalizeH="0" baseline="0" dirty="0">
                <a:ln>
                  <a:noFill/>
                </a:ln>
                <a:solidFill>
                  <a:schemeClr val="bg1"/>
                </a:solidFill>
                <a:effectLst/>
                <a:latin typeface="Söhne"/>
              </a:rPr>
              <a:t> statement populates the newly added column with data. It calculates the number of times each customer has made purchases by performing an </a:t>
            </a:r>
            <a:r>
              <a:rPr kumimoji="0" lang="en-US" altLang="en-US" sz="1400" b="1" i="0" u="none" strike="noStrike" cap="none" normalizeH="0" baseline="0" dirty="0">
                <a:ln>
                  <a:noFill/>
                </a:ln>
                <a:solidFill>
                  <a:schemeClr val="bg1"/>
                </a:solidFill>
                <a:effectLst/>
                <a:latin typeface="Söhne Mono"/>
              </a:rPr>
              <a:t>INNER JOIN</a:t>
            </a:r>
            <a:r>
              <a:rPr kumimoji="0" lang="en-US" altLang="en-US" sz="1400" b="0" i="0" u="none" strike="noStrike" cap="none" normalizeH="0" baseline="0" dirty="0">
                <a:ln>
                  <a:noFill/>
                </a:ln>
                <a:solidFill>
                  <a:schemeClr val="bg1"/>
                </a:solidFill>
                <a:effectLst/>
                <a:latin typeface="Söhne"/>
              </a:rPr>
              <a:t> with a subquery.</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subquery </a:t>
            </a:r>
            <a:r>
              <a:rPr kumimoji="0" lang="en-US" altLang="en-US" sz="1400" b="1" i="0" u="none" strike="noStrike" cap="none" normalizeH="0" baseline="0" dirty="0">
                <a:ln>
                  <a:noFill/>
                </a:ln>
                <a:solidFill>
                  <a:schemeClr val="bg1"/>
                </a:solidFill>
                <a:effectLst/>
                <a:latin typeface="Söhne Mono"/>
              </a:rPr>
              <a:t>SELECT</a:t>
            </a:r>
            <a:r>
              <a:rPr kumimoji="0" lang="en-US" altLang="en-US" sz="1400" b="0" i="0" u="none" strike="noStrike" cap="none" normalizeH="0" baseline="0" dirty="0">
                <a:ln>
                  <a:noFill/>
                </a:ln>
                <a:solidFill>
                  <a:schemeClr val="bg1"/>
                </a:solidFill>
                <a:effectLst/>
                <a:latin typeface="Söhne"/>
              </a:rPr>
              <a:t>s from the </a:t>
            </a:r>
            <a:r>
              <a:rPr kumimoji="0" lang="en-US" altLang="en-US" sz="1400" b="1" i="0" u="none" strike="noStrike" cap="none" normalizeH="0" baseline="0" dirty="0">
                <a:ln>
                  <a:noFill/>
                </a:ln>
                <a:solidFill>
                  <a:schemeClr val="bg1"/>
                </a:solidFill>
                <a:effectLst/>
                <a:latin typeface="Söhne Mono"/>
              </a:rPr>
              <a:t>superstore</a:t>
            </a:r>
            <a:r>
              <a:rPr kumimoji="0" lang="en-US" altLang="en-US" sz="1400" b="0" i="0" u="none" strike="noStrike" cap="none" normalizeH="0" baseline="0" dirty="0">
                <a:ln>
                  <a:noFill/>
                </a:ln>
                <a:solidFill>
                  <a:schemeClr val="bg1"/>
                </a:solidFill>
                <a:effectLst/>
                <a:latin typeface="Söhne"/>
              </a:rPr>
              <a:t> table, </a:t>
            </a:r>
            <a:r>
              <a:rPr kumimoji="0" lang="en-US" altLang="en-US" sz="1400" b="1" i="0" u="none" strike="noStrike" cap="none" normalizeH="0" baseline="0" dirty="0">
                <a:ln>
                  <a:noFill/>
                </a:ln>
                <a:solidFill>
                  <a:schemeClr val="bg1"/>
                </a:solidFill>
                <a:effectLst/>
                <a:latin typeface="Söhne Mono"/>
              </a:rPr>
              <a:t>GROUP BY </a:t>
            </a:r>
            <a:r>
              <a:rPr kumimoji="0" lang="en-US" altLang="en-US" sz="1400" b="1" i="0" u="none" strike="noStrike" cap="none" normalizeH="0" baseline="0" dirty="0" err="1">
                <a:ln>
                  <a:noFill/>
                </a:ln>
                <a:solidFill>
                  <a:schemeClr val="bg1"/>
                </a:solidFill>
                <a:effectLst/>
                <a:latin typeface="Söhne Mono"/>
              </a:rPr>
              <a:t>customer_id</a:t>
            </a:r>
            <a:r>
              <a:rPr kumimoji="0" lang="en-US" altLang="en-US" sz="1400" b="0" i="0" u="none" strike="noStrike" cap="none" normalizeH="0" baseline="0" dirty="0">
                <a:ln>
                  <a:noFill/>
                </a:ln>
                <a:solidFill>
                  <a:schemeClr val="bg1"/>
                </a:solidFill>
                <a:effectLst/>
                <a:latin typeface="Söhne"/>
              </a:rPr>
              <a:t> and </a:t>
            </a:r>
            <a:r>
              <a:rPr kumimoji="0" lang="en-US" altLang="en-US" sz="1400" b="1" i="0" u="none" strike="noStrike" cap="none" normalizeH="0" baseline="0" dirty="0" err="1">
                <a:ln>
                  <a:noFill/>
                </a:ln>
                <a:solidFill>
                  <a:schemeClr val="bg1"/>
                </a:solidFill>
                <a:effectLst/>
                <a:latin typeface="Söhne Mono"/>
              </a:rPr>
              <a:t>customer_name</a:t>
            </a:r>
            <a:r>
              <a:rPr kumimoji="0" lang="en-US" altLang="en-US" sz="1400" b="0" i="0" u="none" strike="noStrike" cap="none" normalizeH="0" baseline="0" dirty="0">
                <a:ln>
                  <a:noFill/>
                </a:ln>
                <a:solidFill>
                  <a:schemeClr val="bg1"/>
                </a:solidFill>
                <a:effectLst/>
                <a:latin typeface="Söhne"/>
              </a:rPr>
              <a:t>, and counts the number of occurrences (as </a:t>
            </a:r>
            <a:r>
              <a:rPr kumimoji="0" lang="en-US" altLang="en-US" sz="1400" b="1" i="0" u="none" strike="noStrike" cap="none" normalizeH="0" baseline="0" dirty="0" err="1">
                <a:ln>
                  <a:noFill/>
                </a:ln>
                <a:solidFill>
                  <a:schemeClr val="bg1"/>
                </a:solidFill>
                <a:effectLst/>
                <a:latin typeface="Söhne Mono"/>
              </a:rPr>
              <a:t>cnt</a:t>
            </a:r>
            <a:r>
              <a:rPr kumimoji="0" lang="en-US" altLang="en-US" sz="14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main </a:t>
            </a:r>
            <a:r>
              <a:rPr kumimoji="0" lang="en-US" altLang="en-US" sz="1400" b="1" i="0" u="none" strike="noStrike" cap="none" normalizeH="0" baseline="0" dirty="0">
                <a:ln>
                  <a:noFill/>
                </a:ln>
                <a:solidFill>
                  <a:schemeClr val="bg1"/>
                </a:solidFill>
                <a:effectLst/>
                <a:latin typeface="Söhne Mono"/>
              </a:rPr>
              <a:t>UPDATE</a:t>
            </a:r>
            <a:r>
              <a:rPr kumimoji="0" lang="en-US" altLang="en-US" sz="1400" b="0" i="0" u="none" strike="noStrike" cap="none" normalizeH="0" baseline="0" dirty="0">
                <a:ln>
                  <a:noFill/>
                </a:ln>
                <a:solidFill>
                  <a:schemeClr val="bg1"/>
                </a:solidFill>
                <a:effectLst/>
                <a:latin typeface="Söhne"/>
              </a:rPr>
              <a:t> query then sets the value of </a:t>
            </a:r>
            <a:r>
              <a:rPr kumimoji="0" lang="en-US" altLang="en-US" sz="1400" b="1" i="0" u="none" strike="noStrike" cap="none" normalizeH="0" baseline="0" dirty="0" err="1">
                <a:ln>
                  <a:noFill/>
                </a:ln>
                <a:solidFill>
                  <a:schemeClr val="bg1"/>
                </a:solidFill>
                <a:effectLst/>
                <a:latin typeface="Söhne Mono"/>
              </a:rPr>
              <a:t>Number_of_times_customer_purchases</a:t>
            </a:r>
            <a:r>
              <a:rPr kumimoji="0" lang="en-US" altLang="en-US" sz="1400" b="0" i="0" u="none" strike="noStrike" cap="none" normalizeH="0" baseline="0" dirty="0">
                <a:ln>
                  <a:noFill/>
                </a:ln>
                <a:solidFill>
                  <a:schemeClr val="bg1"/>
                </a:solidFill>
                <a:effectLst/>
                <a:latin typeface="Söhne"/>
              </a:rPr>
              <a:t> to the count (</a:t>
            </a:r>
            <a:r>
              <a:rPr kumimoji="0" lang="en-US" altLang="en-US" sz="1400" b="1" i="0" u="none" strike="noStrike" cap="none" normalizeH="0" baseline="0" dirty="0" err="1">
                <a:ln>
                  <a:noFill/>
                </a:ln>
                <a:solidFill>
                  <a:schemeClr val="bg1"/>
                </a:solidFill>
                <a:effectLst/>
                <a:latin typeface="Söhne Mono"/>
              </a:rPr>
              <a:t>cnt</a:t>
            </a:r>
            <a:r>
              <a:rPr kumimoji="0" lang="en-US" altLang="en-US" sz="1400" b="0" i="0" u="none" strike="noStrike" cap="none" normalizeH="0" baseline="0" dirty="0">
                <a:ln>
                  <a:noFill/>
                </a:ln>
                <a:solidFill>
                  <a:schemeClr val="bg1"/>
                </a:solidFill>
                <a:effectLst/>
                <a:latin typeface="Söhne"/>
              </a:rPr>
              <a:t>) for each customer from the subquery.</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1" i="0" u="none" strike="noStrike" cap="none" normalizeH="0" baseline="0" dirty="0">
                <a:ln>
                  <a:noFill/>
                </a:ln>
                <a:solidFill>
                  <a:schemeClr val="bg1"/>
                </a:solidFill>
                <a:effectLst/>
                <a:latin typeface="Söhne"/>
              </a:rPr>
              <a:t>Select and order the data</a:t>
            </a:r>
            <a:r>
              <a:rPr kumimoji="0" lang="en-US" altLang="en-US" sz="14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Finally, the </a:t>
            </a:r>
            <a:r>
              <a:rPr kumimoji="0" lang="en-US" altLang="en-US" sz="1400" b="1" i="0" u="none" strike="noStrike" cap="none" normalizeH="0" baseline="0" dirty="0">
                <a:ln>
                  <a:noFill/>
                </a:ln>
                <a:solidFill>
                  <a:schemeClr val="bg1"/>
                </a:solidFill>
                <a:effectLst/>
                <a:latin typeface="Söhne Mono"/>
              </a:rPr>
              <a:t>SELECT</a:t>
            </a:r>
            <a:r>
              <a:rPr kumimoji="0" lang="en-US" altLang="en-US" sz="1400" b="0" i="0" u="none" strike="noStrike" cap="none" normalizeH="0" baseline="0" dirty="0">
                <a:ln>
                  <a:noFill/>
                </a:ln>
                <a:solidFill>
                  <a:schemeClr val="bg1"/>
                </a:solidFill>
                <a:effectLst/>
                <a:latin typeface="Söhne"/>
              </a:rPr>
              <a:t> statement retrieves all records from the </a:t>
            </a:r>
            <a:r>
              <a:rPr kumimoji="0" lang="en-US" altLang="en-US" sz="1400" b="1" i="0" u="none" strike="noStrike" cap="none" normalizeH="0" baseline="0" dirty="0">
                <a:ln>
                  <a:noFill/>
                </a:ln>
                <a:solidFill>
                  <a:schemeClr val="bg1"/>
                </a:solidFill>
                <a:effectLst/>
                <a:latin typeface="Söhne Mono"/>
              </a:rPr>
              <a:t>superstore</a:t>
            </a:r>
            <a:r>
              <a:rPr kumimoji="0" lang="en-US" altLang="en-US" sz="1400" b="0" i="0" u="none" strike="noStrike" cap="none" normalizeH="0" baseline="0" dirty="0">
                <a:ln>
                  <a:noFill/>
                </a:ln>
                <a:solidFill>
                  <a:schemeClr val="bg1"/>
                </a:solidFill>
                <a:effectLst/>
                <a:latin typeface="Söhne"/>
              </a:rPr>
              <a:t> table and orders them by </a:t>
            </a:r>
            <a:r>
              <a:rPr kumimoji="0" lang="en-US" altLang="en-US" sz="1400" b="1" i="0" u="none" strike="noStrike" cap="none" normalizeH="0" baseline="0" dirty="0" err="1">
                <a:ln>
                  <a:noFill/>
                </a:ln>
                <a:solidFill>
                  <a:schemeClr val="bg1"/>
                </a:solidFill>
                <a:effectLst/>
                <a:latin typeface="Söhne Mono"/>
              </a:rPr>
              <a:t>Number_of_times_customer_purchases</a:t>
            </a:r>
            <a:r>
              <a:rPr kumimoji="0" lang="en-US" altLang="en-US" sz="1400" b="0" i="0" u="none" strike="noStrike" cap="none" normalizeH="0" baseline="0" dirty="0">
                <a:ln>
                  <a:noFill/>
                </a:ln>
                <a:solidFill>
                  <a:schemeClr val="bg1"/>
                </a:solidFill>
                <a:effectLst/>
                <a:latin typeface="Söhne"/>
              </a:rPr>
              <a:t> in descending order, displaying those with the most purchases first.</a:t>
            </a:r>
          </a:p>
        </p:txBody>
      </p:sp>
      <p:cxnSp>
        <p:nvCxnSpPr>
          <p:cNvPr id="8" name="Straight Connector 7">
            <a:extLst>
              <a:ext uri="{FF2B5EF4-FFF2-40B4-BE49-F238E27FC236}">
                <a16:creationId xmlns:a16="http://schemas.microsoft.com/office/drawing/2014/main" id="{7B8D3CEC-518D-15DB-6007-9423EA09EF59}"/>
              </a:ext>
            </a:extLst>
          </p:cNvPr>
          <p:cNvCxnSpPr/>
          <p:nvPr/>
        </p:nvCxnSpPr>
        <p:spPr>
          <a:xfrm>
            <a:off x="331596" y="0"/>
            <a:ext cx="0" cy="67725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Oval 8">
            <a:hlinkClick r:id="rId6" action="ppaction://hlinksldjump"/>
            <a:extLst>
              <a:ext uri="{FF2B5EF4-FFF2-40B4-BE49-F238E27FC236}">
                <a16:creationId xmlns:a16="http://schemas.microsoft.com/office/drawing/2014/main" id="{FCD77120-6052-F475-514B-A669A712D4A2}"/>
              </a:ext>
            </a:extLst>
          </p:cNvPr>
          <p:cNvSpPr/>
          <p:nvPr/>
        </p:nvSpPr>
        <p:spPr>
          <a:xfrm>
            <a:off x="160773" y="0"/>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hlinkClick r:id="rId7" action="ppaction://hlinksldjump"/>
            <a:extLst>
              <a:ext uri="{FF2B5EF4-FFF2-40B4-BE49-F238E27FC236}">
                <a16:creationId xmlns:a16="http://schemas.microsoft.com/office/drawing/2014/main" id="{DD9EA83A-54D8-E074-30CD-B1CBDC97BC7D}"/>
              </a:ext>
            </a:extLst>
          </p:cNvPr>
          <p:cNvSpPr/>
          <p:nvPr/>
        </p:nvSpPr>
        <p:spPr>
          <a:xfrm>
            <a:off x="163921" y="919243"/>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8" action="ppaction://hlinksldjump"/>
            <a:extLst>
              <a:ext uri="{FF2B5EF4-FFF2-40B4-BE49-F238E27FC236}">
                <a16:creationId xmlns:a16="http://schemas.microsoft.com/office/drawing/2014/main" id="{CA63141D-D23F-4A79-43B0-4194B4D3D565}"/>
              </a:ext>
            </a:extLst>
          </p:cNvPr>
          <p:cNvSpPr/>
          <p:nvPr/>
        </p:nvSpPr>
        <p:spPr>
          <a:xfrm>
            <a:off x="177716" y="18320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hlinkClick r:id="rId9" action="ppaction://hlinksldjump"/>
            <a:extLst>
              <a:ext uri="{FF2B5EF4-FFF2-40B4-BE49-F238E27FC236}">
                <a16:creationId xmlns:a16="http://schemas.microsoft.com/office/drawing/2014/main" id="{383FB5DA-BA90-39C4-659D-1CCEE6EC9574}"/>
              </a:ext>
            </a:extLst>
          </p:cNvPr>
          <p:cNvSpPr/>
          <p:nvPr/>
        </p:nvSpPr>
        <p:spPr>
          <a:xfrm>
            <a:off x="177716" y="27251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hlinkClick r:id="rId10" action="ppaction://hlinksldjump"/>
            <a:extLst>
              <a:ext uri="{FF2B5EF4-FFF2-40B4-BE49-F238E27FC236}">
                <a16:creationId xmlns:a16="http://schemas.microsoft.com/office/drawing/2014/main" id="{202AA4A4-C4E1-9ECF-8276-0212CFA21C09}"/>
              </a:ext>
            </a:extLst>
          </p:cNvPr>
          <p:cNvSpPr/>
          <p:nvPr/>
        </p:nvSpPr>
        <p:spPr>
          <a:xfrm>
            <a:off x="159768" y="3628287"/>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hlinkClick r:id="rId11" action="ppaction://hlinksldjump"/>
            <a:extLst>
              <a:ext uri="{FF2B5EF4-FFF2-40B4-BE49-F238E27FC236}">
                <a16:creationId xmlns:a16="http://schemas.microsoft.com/office/drawing/2014/main" id="{ABED7DCD-B71E-B8F7-C83E-1AB73A76EA02}"/>
              </a:ext>
            </a:extLst>
          </p:cNvPr>
          <p:cNvSpPr/>
          <p:nvPr/>
        </p:nvSpPr>
        <p:spPr>
          <a:xfrm>
            <a:off x="22608" y="4387191"/>
            <a:ext cx="640080" cy="6400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12" action="ppaction://hlinksldjump"/>
            <a:extLst>
              <a:ext uri="{FF2B5EF4-FFF2-40B4-BE49-F238E27FC236}">
                <a16:creationId xmlns:a16="http://schemas.microsoft.com/office/drawing/2014/main" id="{2DE17974-084E-CEE0-7AAB-E0903F725264}"/>
              </a:ext>
            </a:extLst>
          </p:cNvPr>
          <p:cNvSpPr/>
          <p:nvPr/>
        </p:nvSpPr>
        <p:spPr>
          <a:xfrm>
            <a:off x="160773" y="5424434"/>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13" action="ppaction://hlinksldjump"/>
            <a:extLst>
              <a:ext uri="{FF2B5EF4-FFF2-40B4-BE49-F238E27FC236}">
                <a16:creationId xmlns:a16="http://schemas.microsoft.com/office/drawing/2014/main" id="{499B9BFF-9303-28D1-B898-91004BC2C109}"/>
              </a:ext>
            </a:extLst>
          </p:cNvPr>
          <p:cNvSpPr/>
          <p:nvPr/>
        </p:nvSpPr>
        <p:spPr>
          <a:xfrm>
            <a:off x="160773" y="6392421"/>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2113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50724" y="-26376"/>
            <a:ext cx="1254950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79300" y="2313069"/>
            <a:ext cx="2118257"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96188" y="2313069"/>
            <a:ext cx="2118257"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965826" y="251209"/>
            <a:ext cx="5165507" cy="6310365"/>
          </a:xfrm>
        </p:spPr>
      </p:pic>
      <p:sp>
        <p:nvSpPr>
          <p:cNvPr id="50" name="TextBox 49">
            <a:extLst>
              <a:ext uri="{FF2B5EF4-FFF2-40B4-BE49-F238E27FC236}">
                <a16:creationId xmlns:a16="http://schemas.microsoft.com/office/drawing/2014/main" id="{3F209002-E608-4BB4-4CAB-14A1A743D29F}"/>
              </a:ext>
            </a:extLst>
          </p:cNvPr>
          <p:cNvSpPr txBox="1"/>
          <p:nvPr/>
        </p:nvSpPr>
        <p:spPr>
          <a:xfrm>
            <a:off x="530094" y="587494"/>
            <a:ext cx="3370877" cy="553997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The SQL code provided includes commands to modify the </a:t>
            </a:r>
            <a:r>
              <a:rPr kumimoji="0" lang="en-US" altLang="en-US" sz="1400" b="1" i="0" u="none" strike="noStrike" cap="none" normalizeH="0" baseline="0" dirty="0">
                <a:ln>
                  <a:noFill/>
                </a:ln>
                <a:solidFill>
                  <a:schemeClr val="bg1"/>
                </a:solidFill>
                <a:effectLst/>
                <a:latin typeface="Söhne Mono"/>
              </a:rPr>
              <a:t>superstore</a:t>
            </a:r>
            <a:r>
              <a:rPr kumimoji="0" lang="en-US" altLang="en-US" sz="1400" b="0" i="0" u="none" strike="noStrike" cap="none" normalizeH="0" baseline="0" dirty="0">
                <a:ln>
                  <a:noFill/>
                </a:ln>
                <a:solidFill>
                  <a:schemeClr val="bg1"/>
                </a:solidFill>
                <a:effectLst/>
                <a:latin typeface="Söhne"/>
              </a:rPr>
              <a:t> table structure and update its data:</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bg1"/>
                </a:solidFill>
                <a:effectLst/>
                <a:latin typeface="Söhne"/>
              </a:rPr>
              <a:t>Add two new columns</a:t>
            </a:r>
            <a:r>
              <a:rPr kumimoji="0" lang="en-US" altLang="en-US" sz="14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first </a:t>
            </a:r>
            <a:r>
              <a:rPr kumimoji="0" lang="en-US" altLang="en-US" sz="1400" b="1" i="0" u="none" strike="noStrike" cap="none" normalizeH="0" baseline="0" dirty="0">
                <a:ln>
                  <a:noFill/>
                </a:ln>
                <a:solidFill>
                  <a:schemeClr val="bg1"/>
                </a:solidFill>
                <a:effectLst/>
                <a:latin typeface="Söhne Mono"/>
              </a:rPr>
              <a:t>ALTER TABLE</a:t>
            </a:r>
            <a:r>
              <a:rPr kumimoji="0" lang="en-US" altLang="en-US" sz="1400" b="0" i="0" u="none" strike="noStrike" cap="none" normalizeH="0" baseline="0" dirty="0">
                <a:ln>
                  <a:noFill/>
                </a:ln>
                <a:solidFill>
                  <a:schemeClr val="bg1"/>
                </a:solidFill>
                <a:effectLst/>
                <a:latin typeface="Söhne"/>
              </a:rPr>
              <a:t> statement adds a new column called </a:t>
            </a:r>
            <a:r>
              <a:rPr kumimoji="0" lang="en-US" altLang="en-US" sz="1400" b="1" i="0" u="none" strike="noStrike" cap="none" normalizeH="0" baseline="0" dirty="0">
                <a:ln>
                  <a:noFill/>
                </a:ln>
                <a:solidFill>
                  <a:schemeClr val="bg1"/>
                </a:solidFill>
                <a:effectLst/>
                <a:latin typeface="Söhne Mono"/>
              </a:rPr>
              <a:t>Product_Name_Part1</a:t>
            </a:r>
            <a:r>
              <a:rPr kumimoji="0" lang="en-US" altLang="en-US" sz="1400" b="0" i="0" u="none" strike="noStrike" cap="none" normalizeH="0" baseline="0" dirty="0">
                <a:ln>
                  <a:noFill/>
                </a:ln>
                <a:solidFill>
                  <a:schemeClr val="bg1"/>
                </a:solidFill>
                <a:effectLst/>
                <a:latin typeface="Söhne"/>
              </a:rPr>
              <a:t> with a data type of </a:t>
            </a:r>
            <a:r>
              <a:rPr kumimoji="0" lang="en-US" altLang="en-US" sz="1400" b="1" i="0" u="none" strike="noStrike" cap="none" normalizeH="0" baseline="0" dirty="0">
                <a:ln>
                  <a:noFill/>
                </a:ln>
                <a:solidFill>
                  <a:schemeClr val="bg1"/>
                </a:solidFill>
                <a:effectLst/>
                <a:latin typeface="Söhne Mono"/>
              </a:rPr>
              <a:t>VARCHAR(100)</a:t>
            </a:r>
            <a:r>
              <a:rPr kumimoji="0" lang="en-US" altLang="en-US" sz="1400" b="0" i="0" u="none" strike="noStrike" cap="none" normalizeH="0" baseline="0" dirty="0">
                <a:ln>
                  <a:noFill/>
                </a:ln>
                <a:solidFill>
                  <a:schemeClr val="bg1"/>
                </a:solidFill>
                <a:effectLst/>
                <a:latin typeface="Söhne"/>
              </a:rPr>
              <a:t>. This will store the first part of the product name.</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second </a:t>
            </a:r>
            <a:r>
              <a:rPr kumimoji="0" lang="en-US" altLang="en-US" sz="1400" b="1" i="0" u="none" strike="noStrike" cap="none" normalizeH="0" baseline="0" dirty="0">
                <a:ln>
                  <a:noFill/>
                </a:ln>
                <a:solidFill>
                  <a:schemeClr val="bg1"/>
                </a:solidFill>
                <a:effectLst/>
                <a:latin typeface="Söhne Mono"/>
              </a:rPr>
              <a:t>ALTER TABLE</a:t>
            </a:r>
            <a:r>
              <a:rPr kumimoji="0" lang="en-US" altLang="en-US" sz="1400" b="0" i="0" u="none" strike="noStrike" cap="none" normalizeH="0" baseline="0" dirty="0">
                <a:ln>
                  <a:noFill/>
                </a:ln>
                <a:solidFill>
                  <a:schemeClr val="bg1"/>
                </a:solidFill>
                <a:effectLst/>
                <a:latin typeface="Söhne"/>
              </a:rPr>
              <a:t> statement adds another new column called </a:t>
            </a:r>
            <a:r>
              <a:rPr kumimoji="0" lang="en-US" altLang="en-US" sz="1400" b="1" i="0" u="none" strike="noStrike" cap="none" normalizeH="0" baseline="0" dirty="0" err="1">
                <a:ln>
                  <a:noFill/>
                </a:ln>
                <a:solidFill>
                  <a:schemeClr val="bg1"/>
                </a:solidFill>
                <a:effectLst/>
                <a:latin typeface="Söhne Mono"/>
              </a:rPr>
              <a:t>Product_Type</a:t>
            </a:r>
            <a:r>
              <a:rPr kumimoji="0" lang="en-US" altLang="en-US" sz="1400" b="0" i="0" u="none" strike="noStrike" cap="none" normalizeH="0" baseline="0" dirty="0">
                <a:ln>
                  <a:noFill/>
                </a:ln>
                <a:solidFill>
                  <a:schemeClr val="bg1"/>
                </a:solidFill>
                <a:effectLst/>
                <a:latin typeface="Söhne"/>
              </a:rPr>
              <a:t> with a data type of </a:t>
            </a:r>
            <a:r>
              <a:rPr kumimoji="0" lang="en-US" altLang="en-US" sz="1400" b="1" i="0" u="none" strike="noStrike" cap="none" normalizeH="0" baseline="0" dirty="0">
                <a:ln>
                  <a:noFill/>
                </a:ln>
                <a:solidFill>
                  <a:schemeClr val="bg1"/>
                </a:solidFill>
                <a:effectLst/>
                <a:latin typeface="Söhne Mono"/>
              </a:rPr>
              <a:t>VARCHAR(100)</a:t>
            </a:r>
            <a:r>
              <a:rPr kumimoji="0" lang="en-US" altLang="en-US" sz="1400" b="0" i="0" u="none" strike="noStrike" cap="none" normalizeH="0" baseline="0" dirty="0">
                <a:ln>
                  <a:noFill/>
                </a:ln>
                <a:solidFill>
                  <a:schemeClr val="bg1"/>
                </a:solidFill>
                <a:effectLst/>
                <a:latin typeface="Söhne"/>
              </a:rPr>
              <a:t>. This will store the product type or the latter part of the product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bg1"/>
                </a:solidFill>
                <a:effectLst/>
                <a:latin typeface="Söhne"/>
              </a:rPr>
              <a:t>Populate the new columns</a:t>
            </a:r>
            <a:r>
              <a:rPr kumimoji="0" lang="en-US" altLang="en-US" sz="14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first </a:t>
            </a:r>
            <a:r>
              <a:rPr kumimoji="0" lang="en-US" altLang="en-US" sz="1400" b="1" i="0" u="none" strike="noStrike" cap="none" normalizeH="0" baseline="0" dirty="0">
                <a:ln>
                  <a:noFill/>
                </a:ln>
                <a:solidFill>
                  <a:schemeClr val="bg1"/>
                </a:solidFill>
                <a:effectLst/>
                <a:latin typeface="Söhne Mono"/>
              </a:rPr>
              <a:t>UPDATE</a:t>
            </a:r>
            <a:r>
              <a:rPr kumimoji="0" lang="en-US" altLang="en-US" sz="1400" b="0" i="0" u="none" strike="noStrike" cap="none" normalizeH="0" baseline="0" dirty="0">
                <a:ln>
                  <a:noFill/>
                </a:ln>
                <a:solidFill>
                  <a:schemeClr val="bg1"/>
                </a:solidFill>
                <a:effectLst/>
                <a:latin typeface="Söhne"/>
              </a:rPr>
              <a:t> statement populates </a:t>
            </a:r>
            <a:r>
              <a:rPr kumimoji="0" lang="en-US" altLang="en-US" sz="1400" b="1" i="0" u="none" strike="noStrike" cap="none" normalizeH="0" baseline="0" dirty="0">
                <a:ln>
                  <a:noFill/>
                </a:ln>
                <a:solidFill>
                  <a:schemeClr val="bg1"/>
                </a:solidFill>
                <a:effectLst/>
                <a:latin typeface="Söhne Mono"/>
              </a:rPr>
              <a:t>Product_Name_Part1</a:t>
            </a:r>
            <a:r>
              <a:rPr kumimoji="0" lang="en-US" altLang="en-US" sz="1400" b="0" i="0" u="none" strike="noStrike" cap="none" normalizeH="0" baseline="0" dirty="0">
                <a:ln>
                  <a:noFill/>
                </a:ln>
                <a:solidFill>
                  <a:schemeClr val="bg1"/>
                </a:solidFill>
                <a:effectLst/>
                <a:latin typeface="Söhne"/>
              </a:rPr>
              <a:t> with the substring of the </a:t>
            </a:r>
            <a:r>
              <a:rPr kumimoji="0" lang="en-US" altLang="en-US" sz="1400" b="1" i="0" u="none" strike="noStrike" cap="none" normalizeH="0" baseline="0" dirty="0" err="1">
                <a:ln>
                  <a:noFill/>
                </a:ln>
                <a:solidFill>
                  <a:schemeClr val="bg1"/>
                </a:solidFill>
                <a:effectLst/>
                <a:latin typeface="Söhne Mono"/>
              </a:rPr>
              <a:t>Product_Name</a:t>
            </a:r>
            <a:r>
              <a:rPr kumimoji="0" lang="en-US" altLang="en-US" sz="1400" b="0" i="0" u="none" strike="noStrike" cap="none" normalizeH="0" baseline="0" dirty="0">
                <a:ln>
                  <a:noFill/>
                </a:ln>
                <a:solidFill>
                  <a:schemeClr val="bg1"/>
                </a:solidFill>
                <a:effectLst/>
                <a:latin typeface="Söhne"/>
              </a:rPr>
              <a:t> field, extracted up to the first comma. The </a:t>
            </a:r>
            <a:r>
              <a:rPr kumimoji="0" lang="en-US" altLang="en-US" sz="1400" b="1" i="0" u="none" strike="noStrike" cap="none" normalizeH="0" baseline="0" dirty="0">
                <a:ln>
                  <a:noFill/>
                </a:ln>
                <a:solidFill>
                  <a:schemeClr val="bg1"/>
                </a:solidFill>
                <a:effectLst/>
                <a:latin typeface="Söhne Mono"/>
              </a:rPr>
              <a:t>SUBSTRING_INDEX</a:t>
            </a:r>
            <a:r>
              <a:rPr kumimoji="0" lang="en-US" altLang="en-US" sz="1400" b="0" i="0" u="none" strike="noStrike" cap="none" normalizeH="0" baseline="0" dirty="0">
                <a:ln>
                  <a:noFill/>
                </a:ln>
                <a:solidFill>
                  <a:schemeClr val="bg1"/>
                </a:solidFill>
                <a:effectLst/>
                <a:latin typeface="Söhne"/>
              </a:rPr>
              <a:t> function is used to split the </a:t>
            </a:r>
            <a:r>
              <a:rPr kumimoji="0" lang="en-US" altLang="en-US" sz="1400" b="1" i="0" u="none" strike="noStrike" cap="none" normalizeH="0" baseline="0" dirty="0" err="1">
                <a:ln>
                  <a:noFill/>
                </a:ln>
                <a:solidFill>
                  <a:schemeClr val="bg1"/>
                </a:solidFill>
                <a:effectLst/>
                <a:latin typeface="Söhne Mono"/>
              </a:rPr>
              <a:t>Product_Name</a:t>
            </a:r>
            <a:r>
              <a:rPr kumimoji="0" lang="en-US" altLang="en-US" sz="1400" b="0" i="0" u="none" strike="noStrike" cap="none" normalizeH="0" baseline="0" dirty="0">
                <a:ln>
                  <a:noFill/>
                </a:ln>
                <a:solidFill>
                  <a:schemeClr val="bg1"/>
                </a:solidFill>
                <a:effectLst/>
                <a:latin typeface="Söhne"/>
              </a:rPr>
              <a:t> string.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second </a:t>
            </a:r>
            <a:r>
              <a:rPr kumimoji="0" lang="en-US" altLang="en-US" sz="1400" b="1" i="0" u="none" strike="noStrike" cap="none" normalizeH="0" baseline="0" dirty="0">
                <a:ln>
                  <a:noFill/>
                </a:ln>
                <a:solidFill>
                  <a:schemeClr val="bg1"/>
                </a:solidFill>
                <a:effectLst/>
                <a:latin typeface="Söhne Mono"/>
              </a:rPr>
              <a:t>UPDATE</a:t>
            </a:r>
            <a:r>
              <a:rPr kumimoji="0" lang="en-US" altLang="en-US" sz="1400" b="0" i="0" u="none" strike="noStrike" cap="none" normalizeH="0" baseline="0" dirty="0">
                <a:ln>
                  <a:noFill/>
                </a:ln>
                <a:solidFill>
                  <a:schemeClr val="bg1"/>
                </a:solidFill>
                <a:effectLst/>
                <a:latin typeface="Söhne"/>
              </a:rPr>
              <a:t> statement populates </a:t>
            </a:r>
            <a:r>
              <a:rPr kumimoji="0" lang="en-US" altLang="en-US" sz="1400" b="1" i="0" u="none" strike="noStrike" cap="none" normalizeH="0" baseline="0" dirty="0" err="1">
                <a:ln>
                  <a:noFill/>
                </a:ln>
                <a:solidFill>
                  <a:schemeClr val="bg1"/>
                </a:solidFill>
                <a:effectLst/>
                <a:latin typeface="Söhne Mono"/>
              </a:rPr>
              <a:t>Product_Type</a:t>
            </a:r>
            <a:r>
              <a:rPr kumimoji="0" lang="en-US" altLang="en-US" sz="1400" b="0" i="0" u="none" strike="noStrike" cap="none" normalizeH="0" baseline="0" dirty="0">
                <a:ln>
                  <a:noFill/>
                </a:ln>
                <a:solidFill>
                  <a:schemeClr val="bg1"/>
                </a:solidFill>
                <a:effectLst/>
                <a:latin typeface="Söhne"/>
              </a:rPr>
              <a:t> with the substring of the </a:t>
            </a:r>
            <a:r>
              <a:rPr kumimoji="0" lang="en-US" altLang="en-US" sz="1400" b="1" i="0" u="none" strike="noStrike" cap="none" normalizeH="0" baseline="0" dirty="0" err="1">
                <a:ln>
                  <a:noFill/>
                </a:ln>
                <a:solidFill>
                  <a:schemeClr val="bg1"/>
                </a:solidFill>
                <a:effectLst/>
                <a:latin typeface="Söhne Mono"/>
              </a:rPr>
              <a:t>Product_Name</a:t>
            </a:r>
            <a:r>
              <a:rPr kumimoji="0" lang="en-US" altLang="en-US" sz="1400" b="0" i="0" u="none" strike="noStrike" cap="none" normalizeH="0" baseline="0" dirty="0">
                <a:ln>
                  <a:noFill/>
                </a:ln>
                <a:solidFill>
                  <a:schemeClr val="bg1"/>
                </a:solidFill>
                <a:effectLst/>
                <a:latin typeface="Söhne"/>
              </a:rPr>
              <a:t> after the first comma, which is assumed to represent the product type.</a:t>
            </a:r>
          </a:p>
          <a:p>
            <a:endParaRPr lang="en-US" dirty="0"/>
          </a:p>
        </p:txBody>
      </p:sp>
      <p:cxnSp>
        <p:nvCxnSpPr>
          <p:cNvPr id="8" name="Straight Connector 7">
            <a:extLst>
              <a:ext uri="{FF2B5EF4-FFF2-40B4-BE49-F238E27FC236}">
                <a16:creationId xmlns:a16="http://schemas.microsoft.com/office/drawing/2014/main" id="{BF9B1D9F-0726-E1F8-5856-7558A0321C5D}"/>
              </a:ext>
            </a:extLst>
          </p:cNvPr>
          <p:cNvCxnSpPr/>
          <p:nvPr/>
        </p:nvCxnSpPr>
        <p:spPr>
          <a:xfrm>
            <a:off x="331596" y="0"/>
            <a:ext cx="0" cy="67725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Oval 8">
            <a:hlinkClick r:id="rId6" action="ppaction://hlinksldjump"/>
            <a:extLst>
              <a:ext uri="{FF2B5EF4-FFF2-40B4-BE49-F238E27FC236}">
                <a16:creationId xmlns:a16="http://schemas.microsoft.com/office/drawing/2014/main" id="{FA69C950-DF46-0245-DBA2-7130076A341C}"/>
              </a:ext>
            </a:extLst>
          </p:cNvPr>
          <p:cNvSpPr/>
          <p:nvPr/>
        </p:nvSpPr>
        <p:spPr>
          <a:xfrm>
            <a:off x="160773" y="0"/>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hlinkClick r:id="rId7" action="ppaction://hlinksldjump"/>
            <a:extLst>
              <a:ext uri="{FF2B5EF4-FFF2-40B4-BE49-F238E27FC236}">
                <a16:creationId xmlns:a16="http://schemas.microsoft.com/office/drawing/2014/main" id="{6B756113-8284-D407-B6A1-5C058FF885D6}"/>
              </a:ext>
            </a:extLst>
          </p:cNvPr>
          <p:cNvSpPr/>
          <p:nvPr/>
        </p:nvSpPr>
        <p:spPr>
          <a:xfrm>
            <a:off x="163921" y="919243"/>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8" action="ppaction://hlinksldjump"/>
            <a:extLst>
              <a:ext uri="{FF2B5EF4-FFF2-40B4-BE49-F238E27FC236}">
                <a16:creationId xmlns:a16="http://schemas.microsoft.com/office/drawing/2014/main" id="{58C56007-1E24-6719-884E-247972FA8258}"/>
              </a:ext>
            </a:extLst>
          </p:cNvPr>
          <p:cNvSpPr/>
          <p:nvPr/>
        </p:nvSpPr>
        <p:spPr>
          <a:xfrm>
            <a:off x="177716" y="18320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hlinkClick r:id="rId9" action="ppaction://hlinksldjump"/>
            <a:extLst>
              <a:ext uri="{FF2B5EF4-FFF2-40B4-BE49-F238E27FC236}">
                <a16:creationId xmlns:a16="http://schemas.microsoft.com/office/drawing/2014/main" id="{CA1B53DD-EFC3-DC65-1D30-D6231DBF54E4}"/>
              </a:ext>
            </a:extLst>
          </p:cNvPr>
          <p:cNvSpPr/>
          <p:nvPr/>
        </p:nvSpPr>
        <p:spPr>
          <a:xfrm>
            <a:off x="177716" y="27251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hlinkClick r:id="rId10" action="ppaction://hlinksldjump"/>
            <a:extLst>
              <a:ext uri="{FF2B5EF4-FFF2-40B4-BE49-F238E27FC236}">
                <a16:creationId xmlns:a16="http://schemas.microsoft.com/office/drawing/2014/main" id="{C2EB9DE7-662A-0E54-E8A5-FE221B71C972}"/>
              </a:ext>
            </a:extLst>
          </p:cNvPr>
          <p:cNvSpPr/>
          <p:nvPr/>
        </p:nvSpPr>
        <p:spPr>
          <a:xfrm>
            <a:off x="159768" y="3628287"/>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hlinkClick r:id="rId11" action="ppaction://hlinksldjump"/>
            <a:extLst>
              <a:ext uri="{FF2B5EF4-FFF2-40B4-BE49-F238E27FC236}">
                <a16:creationId xmlns:a16="http://schemas.microsoft.com/office/drawing/2014/main" id="{46C03D54-1279-A76B-DA6F-0D1B5BFCDD24}"/>
              </a:ext>
            </a:extLst>
          </p:cNvPr>
          <p:cNvSpPr/>
          <p:nvPr/>
        </p:nvSpPr>
        <p:spPr>
          <a:xfrm>
            <a:off x="160773" y="451840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12" action="ppaction://hlinksldjump"/>
            <a:extLst>
              <a:ext uri="{FF2B5EF4-FFF2-40B4-BE49-F238E27FC236}">
                <a16:creationId xmlns:a16="http://schemas.microsoft.com/office/drawing/2014/main" id="{EDA68732-171D-E3F2-A5A7-5F4456107D58}"/>
              </a:ext>
            </a:extLst>
          </p:cNvPr>
          <p:cNvSpPr/>
          <p:nvPr/>
        </p:nvSpPr>
        <p:spPr>
          <a:xfrm>
            <a:off x="11556" y="5316245"/>
            <a:ext cx="640080" cy="6400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13" action="ppaction://hlinksldjump"/>
            <a:extLst>
              <a:ext uri="{FF2B5EF4-FFF2-40B4-BE49-F238E27FC236}">
                <a16:creationId xmlns:a16="http://schemas.microsoft.com/office/drawing/2014/main" id="{86327909-ADC9-6FD2-FDE2-3762F0F1152B}"/>
              </a:ext>
            </a:extLst>
          </p:cNvPr>
          <p:cNvSpPr/>
          <p:nvPr/>
        </p:nvSpPr>
        <p:spPr>
          <a:xfrm>
            <a:off x="160773" y="6392421"/>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353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20579" y="-26376"/>
            <a:ext cx="12519356"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79300" y="2313069"/>
            <a:ext cx="2118257"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96188" y="2313069"/>
            <a:ext cx="2118257"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965826" y="251209"/>
            <a:ext cx="5165507" cy="6310365"/>
          </a:xfrm>
        </p:spPr>
      </p:pic>
      <p:sp>
        <p:nvSpPr>
          <p:cNvPr id="50" name="TextBox 49">
            <a:extLst>
              <a:ext uri="{FF2B5EF4-FFF2-40B4-BE49-F238E27FC236}">
                <a16:creationId xmlns:a16="http://schemas.microsoft.com/office/drawing/2014/main" id="{3F209002-E608-4BB4-4CAB-14A1A743D29F}"/>
              </a:ext>
            </a:extLst>
          </p:cNvPr>
          <p:cNvSpPr txBox="1"/>
          <p:nvPr/>
        </p:nvSpPr>
        <p:spPr>
          <a:xfrm>
            <a:off x="590198" y="95125"/>
            <a:ext cx="3370877" cy="704808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The SQL commands provided perform the following operations:</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bg1"/>
                </a:solidFill>
                <a:effectLst/>
                <a:latin typeface="Söhne"/>
              </a:rPr>
              <a:t>Add a new column</a:t>
            </a:r>
            <a:r>
              <a:rPr kumimoji="0" lang="en-US" altLang="en-US" sz="14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a:t>
            </a:r>
            <a:r>
              <a:rPr kumimoji="0" lang="en-US" altLang="en-US" sz="1400" b="1" i="0" u="none" strike="noStrike" cap="none" normalizeH="0" baseline="0" dirty="0">
                <a:ln>
                  <a:noFill/>
                </a:ln>
                <a:solidFill>
                  <a:schemeClr val="bg1"/>
                </a:solidFill>
                <a:effectLst/>
                <a:latin typeface="Söhne Mono"/>
              </a:rPr>
              <a:t>ALTER TABLE</a:t>
            </a:r>
            <a:r>
              <a:rPr kumimoji="0" lang="en-US" altLang="en-US" sz="1400" b="0" i="0" u="none" strike="noStrike" cap="none" normalizeH="0" baseline="0" dirty="0">
                <a:ln>
                  <a:noFill/>
                </a:ln>
                <a:solidFill>
                  <a:schemeClr val="bg1"/>
                </a:solidFill>
                <a:effectLst/>
                <a:latin typeface="Söhne"/>
              </a:rPr>
              <a:t> statement adds a new column named </a:t>
            </a:r>
            <a:r>
              <a:rPr kumimoji="0" lang="en-US" altLang="en-US" sz="1400" b="1" i="0" u="none" strike="noStrike" cap="none" normalizeH="0" baseline="0" dirty="0" err="1">
                <a:ln>
                  <a:noFill/>
                </a:ln>
                <a:solidFill>
                  <a:schemeClr val="bg1"/>
                </a:solidFill>
                <a:effectLst/>
                <a:latin typeface="Söhne Mono"/>
              </a:rPr>
              <a:t>Percentage_Of_Profit</a:t>
            </a:r>
            <a:r>
              <a:rPr kumimoji="0" lang="en-US" altLang="en-US" sz="1400" b="0" i="0" u="none" strike="noStrike" cap="none" normalizeH="0" baseline="0" dirty="0">
                <a:ln>
                  <a:noFill/>
                </a:ln>
                <a:solidFill>
                  <a:schemeClr val="bg1"/>
                </a:solidFill>
                <a:effectLst/>
                <a:latin typeface="Söhne"/>
              </a:rPr>
              <a:t> to the </a:t>
            </a:r>
            <a:r>
              <a:rPr kumimoji="0" lang="en-US" altLang="en-US" sz="1400" b="1" i="0" u="none" strike="noStrike" cap="none" normalizeH="0" baseline="0" dirty="0">
                <a:ln>
                  <a:noFill/>
                </a:ln>
                <a:solidFill>
                  <a:schemeClr val="bg1"/>
                </a:solidFill>
                <a:effectLst/>
                <a:latin typeface="Söhne Mono"/>
              </a:rPr>
              <a:t>superstore</a:t>
            </a:r>
            <a:r>
              <a:rPr kumimoji="0" lang="en-US" altLang="en-US" sz="1400" b="0" i="0" u="none" strike="noStrike" cap="none" normalizeH="0" baseline="0" dirty="0">
                <a:ln>
                  <a:noFill/>
                </a:ln>
                <a:solidFill>
                  <a:schemeClr val="bg1"/>
                </a:solidFill>
                <a:effectLst/>
                <a:latin typeface="Söhne"/>
              </a:rPr>
              <a:t> table with the data type </a:t>
            </a:r>
            <a:r>
              <a:rPr kumimoji="0" lang="en-US" altLang="en-US" sz="1400" b="1" i="0" u="none" strike="noStrike" cap="none" normalizeH="0" baseline="0" dirty="0">
                <a:ln>
                  <a:noFill/>
                </a:ln>
                <a:solidFill>
                  <a:schemeClr val="bg1"/>
                </a:solidFill>
                <a:effectLst/>
                <a:latin typeface="Söhne Mono"/>
              </a:rPr>
              <a:t>DECIMAL(10,2)</a:t>
            </a:r>
            <a:r>
              <a:rPr kumimoji="0" lang="en-US" altLang="en-US" sz="1400" b="0" i="0" u="none" strike="noStrike" cap="none" normalizeH="0" baseline="0" dirty="0">
                <a:ln>
                  <a:noFill/>
                </a:ln>
                <a:solidFill>
                  <a:schemeClr val="bg1"/>
                </a:solidFill>
                <a:effectLst/>
                <a:latin typeface="Söhne"/>
              </a:rPr>
              <a:t>, which allows for a maximum of 10 digits, 2 of which can be after the decimal point. This precision is generally suitable for storing percentage values as they do not require a large number of digits.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bg1"/>
                </a:solidFill>
                <a:effectLst/>
                <a:latin typeface="Söhne"/>
              </a:rPr>
              <a:t>Calculate and set the percentage of profit</a:t>
            </a:r>
            <a:r>
              <a:rPr kumimoji="0" lang="en-US" altLang="en-US" sz="14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bg1"/>
                </a:solidFill>
                <a:effectLst/>
                <a:latin typeface="Söhne"/>
              </a:rPr>
              <a:t>The </a:t>
            </a:r>
            <a:r>
              <a:rPr kumimoji="0" lang="en-US" altLang="en-US" sz="1400" b="1" i="0" u="none" strike="noStrike" cap="none" normalizeH="0" baseline="0" dirty="0">
                <a:ln>
                  <a:noFill/>
                </a:ln>
                <a:solidFill>
                  <a:schemeClr val="bg1"/>
                </a:solidFill>
                <a:effectLst/>
                <a:latin typeface="Söhne Mono"/>
              </a:rPr>
              <a:t>UPDATE</a:t>
            </a:r>
            <a:r>
              <a:rPr kumimoji="0" lang="en-US" altLang="en-US" sz="1400" b="0" i="0" u="none" strike="noStrike" cap="none" normalizeH="0" baseline="0" dirty="0">
                <a:ln>
                  <a:noFill/>
                </a:ln>
                <a:solidFill>
                  <a:schemeClr val="bg1"/>
                </a:solidFill>
                <a:effectLst/>
                <a:latin typeface="Söhne"/>
              </a:rPr>
              <a:t> statement populates the </a:t>
            </a:r>
            <a:r>
              <a:rPr kumimoji="0" lang="en-US" altLang="en-US" sz="1400" b="1" i="0" u="none" strike="noStrike" cap="none" normalizeH="0" baseline="0" dirty="0" err="1">
                <a:ln>
                  <a:noFill/>
                </a:ln>
                <a:solidFill>
                  <a:schemeClr val="bg1"/>
                </a:solidFill>
                <a:effectLst/>
                <a:latin typeface="Söhne Mono"/>
              </a:rPr>
              <a:t>Percentage_Of_Profit</a:t>
            </a:r>
            <a:r>
              <a:rPr kumimoji="0" lang="en-US" altLang="en-US" sz="1400" b="0" i="0" u="none" strike="noStrike" cap="none" normalizeH="0" baseline="0" dirty="0">
                <a:ln>
                  <a:noFill/>
                </a:ln>
                <a:solidFill>
                  <a:schemeClr val="bg1"/>
                </a:solidFill>
                <a:effectLst/>
                <a:latin typeface="Söhne"/>
              </a:rPr>
              <a:t> column with the calculated percentage of profit for each row. The profit percentage is calculated by dividing </a:t>
            </a:r>
            <a:r>
              <a:rPr kumimoji="0" lang="en-US" altLang="en-US" sz="1400" b="1" i="0" u="none" strike="noStrike" cap="none" normalizeH="0" baseline="0" dirty="0">
                <a:ln>
                  <a:noFill/>
                </a:ln>
                <a:solidFill>
                  <a:schemeClr val="bg1"/>
                </a:solidFill>
                <a:effectLst/>
                <a:latin typeface="Söhne Mono"/>
              </a:rPr>
              <a:t>Profit</a:t>
            </a:r>
            <a:r>
              <a:rPr kumimoji="0" lang="en-US" altLang="en-US" sz="1400" b="0" i="0" u="none" strike="noStrike" cap="none" normalizeH="0" baseline="0" dirty="0">
                <a:ln>
                  <a:noFill/>
                </a:ln>
                <a:solidFill>
                  <a:schemeClr val="bg1"/>
                </a:solidFill>
                <a:effectLst/>
                <a:latin typeface="Söhne"/>
              </a:rPr>
              <a:t> by </a:t>
            </a:r>
            <a:r>
              <a:rPr kumimoji="0" lang="en-US" altLang="en-US" sz="1400" b="1" i="0" u="none" strike="noStrike" cap="none" normalizeH="0" baseline="0" dirty="0">
                <a:ln>
                  <a:noFill/>
                </a:ln>
                <a:solidFill>
                  <a:schemeClr val="bg1"/>
                </a:solidFill>
                <a:effectLst/>
                <a:latin typeface="Söhne Mono"/>
              </a:rPr>
              <a:t>Sales</a:t>
            </a:r>
            <a:r>
              <a:rPr kumimoji="0" lang="en-US" altLang="en-US" sz="1400" b="0" i="0" u="none" strike="noStrike" cap="none" normalizeH="0" baseline="0" dirty="0">
                <a:ln>
                  <a:noFill/>
                </a:ln>
                <a:solidFill>
                  <a:schemeClr val="bg1"/>
                </a:solidFill>
                <a:effectLst/>
                <a:latin typeface="Söhne"/>
              </a:rPr>
              <a:t> for each record.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It's important to note a couple of potential issues with the </a:t>
            </a:r>
            <a:r>
              <a:rPr kumimoji="0" lang="en-US" altLang="en-US" sz="1400" b="1" i="0" u="none" strike="noStrike" cap="none" normalizeH="0" baseline="0" dirty="0">
                <a:ln>
                  <a:noFill/>
                </a:ln>
                <a:solidFill>
                  <a:schemeClr val="bg1"/>
                </a:solidFill>
                <a:effectLst/>
                <a:latin typeface="Söhne Mono"/>
              </a:rPr>
              <a:t>UPDATE</a:t>
            </a:r>
            <a:r>
              <a:rPr kumimoji="0" lang="en-US" altLang="en-US" sz="1400" b="0" i="0" u="none" strike="noStrike" cap="none" normalizeH="0" baseline="0" dirty="0">
                <a:ln>
                  <a:noFill/>
                </a:ln>
                <a:solidFill>
                  <a:schemeClr val="bg1"/>
                </a:solidFill>
                <a:effectLst/>
                <a:latin typeface="Söhne"/>
              </a:rPr>
              <a:t> statement:</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Söhne"/>
              </a:rPr>
              <a:t>If </a:t>
            </a:r>
            <a:r>
              <a:rPr kumimoji="0" lang="en-US" altLang="en-US" sz="1400" b="1" i="0" u="none" strike="noStrike" cap="none" normalizeH="0" baseline="0" dirty="0">
                <a:ln>
                  <a:noFill/>
                </a:ln>
                <a:solidFill>
                  <a:schemeClr val="bg1"/>
                </a:solidFill>
                <a:effectLst/>
                <a:latin typeface="Söhne Mono"/>
              </a:rPr>
              <a:t>Sales</a:t>
            </a:r>
            <a:r>
              <a:rPr kumimoji="0" lang="en-US" altLang="en-US" sz="1400" b="0" i="0" u="none" strike="noStrike" cap="none" normalizeH="0" baseline="0" dirty="0">
                <a:ln>
                  <a:noFill/>
                </a:ln>
                <a:solidFill>
                  <a:schemeClr val="bg1"/>
                </a:solidFill>
                <a:effectLst/>
                <a:latin typeface="Söhne"/>
              </a:rPr>
              <a:t> is zero, this operation will result in a division by zero error. Handling this case might require additional conditions in the </a:t>
            </a:r>
            <a:r>
              <a:rPr kumimoji="0" lang="en-US" altLang="en-US" sz="1400" b="1" i="0" u="none" strike="noStrike" cap="none" normalizeH="0" baseline="0" dirty="0">
                <a:ln>
                  <a:noFill/>
                </a:ln>
                <a:solidFill>
                  <a:schemeClr val="bg1"/>
                </a:solidFill>
                <a:effectLst/>
                <a:latin typeface="Söhne Mono"/>
              </a:rPr>
              <a:t>SET</a:t>
            </a:r>
            <a:r>
              <a:rPr kumimoji="0" lang="en-US" altLang="en-US" sz="1400" b="0" i="0" u="none" strike="noStrike" cap="none" normalizeH="0" baseline="0" dirty="0">
                <a:ln>
                  <a:noFill/>
                </a:ln>
                <a:solidFill>
                  <a:schemeClr val="bg1"/>
                </a:solidFill>
                <a:effectLst/>
                <a:latin typeface="Söhne"/>
              </a:rPr>
              <a:t> clause or ensuring that no sales values are zero before running the update.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Söhne"/>
              </a:rPr>
              <a:t>The calculated percentage will not be multiplied by 100. If you need the percentage value in a typical percentage format (e.g., 50 for 50%), you need to multiply the result of </a:t>
            </a:r>
            <a:r>
              <a:rPr kumimoji="0" lang="en-US" altLang="en-US" sz="1400" b="1" i="0" u="none" strike="noStrike" cap="none" normalizeH="0" baseline="0" dirty="0">
                <a:ln>
                  <a:noFill/>
                </a:ln>
                <a:solidFill>
                  <a:schemeClr val="bg1"/>
                </a:solidFill>
                <a:effectLst/>
                <a:latin typeface="Söhne Mono"/>
              </a:rPr>
              <a:t>Profit / Sales</a:t>
            </a:r>
            <a:r>
              <a:rPr kumimoji="0" lang="en-US" altLang="en-US" sz="1400" b="0" i="0" u="none" strike="noStrike" cap="none" normalizeH="0" baseline="0" dirty="0">
                <a:ln>
                  <a:noFill/>
                </a:ln>
                <a:solidFill>
                  <a:schemeClr val="bg1"/>
                </a:solidFill>
                <a:effectLst/>
                <a:latin typeface="Söhne"/>
              </a:rPr>
              <a:t> by 100.</a:t>
            </a:r>
          </a:p>
          <a:p>
            <a:endParaRPr lang="en-US" dirty="0"/>
          </a:p>
        </p:txBody>
      </p:sp>
      <p:cxnSp>
        <p:nvCxnSpPr>
          <p:cNvPr id="8" name="Straight Connector 7">
            <a:extLst>
              <a:ext uri="{FF2B5EF4-FFF2-40B4-BE49-F238E27FC236}">
                <a16:creationId xmlns:a16="http://schemas.microsoft.com/office/drawing/2014/main" id="{C1BCE17C-B82D-C758-C0FD-35AE81F7E480}"/>
              </a:ext>
            </a:extLst>
          </p:cNvPr>
          <p:cNvCxnSpPr/>
          <p:nvPr/>
        </p:nvCxnSpPr>
        <p:spPr>
          <a:xfrm>
            <a:off x="331596" y="0"/>
            <a:ext cx="0" cy="67725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Oval 8">
            <a:hlinkClick r:id="rId6" action="ppaction://hlinksldjump"/>
            <a:extLst>
              <a:ext uri="{FF2B5EF4-FFF2-40B4-BE49-F238E27FC236}">
                <a16:creationId xmlns:a16="http://schemas.microsoft.com/office/drawing/2014/main" id="{49AD2903-BDC7-4766-72CC-8D7598760102}"/>
              </a:ext>
            </a:extLst>
          </p:cNvPr>
          <p:cNvSpPr/>
          <p:nvPr/>
        </p:nvSpPr>
        <p:spPr>
          <a:xfrm>
            <a:off x="160773" y="0"/>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hlinkClick r:id="rId7" action="ppaction://hlinksldjump"/>
            <a:extLst>
              <a:ext uri="{FF2B5EF4-FFF2-40B4-BE49-F238E27FC236}">
                <a16:creationId xmlns:a16="http://schemas.microsoft.com/office/drawing/2014/main" id="{C8CAC8A2-A621-2F74-6A53-8EB66588C69A}"/>
              </a:ext>
            </a:extLst>
          </p:cNvPr>
          <p:cNvSpPr/>
          <p:nvPr/>
        </p:nvSpPr>
        <p:spPr>
          <a:xfrm>
            <a:off x="163921" y="919243"/>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8" action="ppaction://hlinksldjump"/>
            <a:extLst>
              <a:ext uri="{FF2B5EF4-FFF2-40B4-BE49-F238E27FC236}">
                <a16:creationId xmlns:a16="http://schemas.microsoft.com/office/drawing/2014/main" id="{99B79012-D2AC-8941-6A3C-CA7111BDB55A}"/>
              </a:ext>
            </a:extLst>
          </p:cNvPr>
          <p:cNvSpPr/>
          <p:nvPr/>
        </p:nvSpPr>
        <p:spPr>
          <a:xfrm>
            <a:off x="177716" y="18320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hlinkClick r:id="rId9" action="ppaction://hlinksldjump"/>
            <a:extLst>
              <a:ext uri="{FF2B5EF4-FFF2-40B4-BE49-F238E27FC236}">
                <a16:creationId xmlns:a16="http://schemas.microsoft.com/office/drawing/2014/main" id="{7C1D1316-74B7-13F4-2F4D-D7D58DAB0E3C}"/>
              </a:ext>
            </a:extLst>
          </p:cNvPr>
          <p:cNvSpPr/>
          <p:nvPr/>
        </p:nvSpPr>
        <p:spPr>
          <a:xfrm>
            <a:off x="177716" y="272513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hlinkClick r:id="rId10" action="ppaction://hlinksldjump"/>
            <a:extLst>
              <a:ext uri="{FF2B5EF4-FFF2-40B4-BE49-F238E27FC236}">
                <a16:creationId xmlns:a16="http://schemas.microsoft.com/office/drawing/2014/main" id="{B4186137-E951-3064-D98B-57B821E77010}"/>
              </a:ext>
            </a:extLst>
          </p:cNvPr>
          <p:cNvSpPr/>
          <p:nvPr/>
        </p:nvSpPr>
        <p:spPr>
          <a:xfrm>
            <a:off x="159768" y="3628287"/>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hlinkClick r:id="rId11" action="ppaction://hlinksldjump"/>
            <a:extLst>
              <a:ext uri="{FF2B5EF4-FFF2-40B4-BE49-F238E27FC236}">
                <a16:creationId xmlns:a16="http://schemas.microsoft.com/office/drawing/2014/main" id="{6F6B0902-D963-F575-45D6-D292576E695A}"/>
              </a:ext>
            </a:extLst>
          </p:cNvPr>
          <p:cNvSpPr/>
          <p:nvPr/>
        </p:nvSpPr>
        <p:spPr>
          <a:xfrm>
            <a:off x="160773" y="4518409"/>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12" action="ppaction://hlinksldjump"/>
            <a:extLst>
              <a:ext uri="{FF2B5EF4-FFF2-40B4-BE49-F238E27FC236}">
                <a16:creationId xmlns:a16="http://schemas.microsoft.com/office/drawing/2014/main" id="{26C71A9D-2EE4-2440-54E0-C6228532E279}"/>
              </a:ext>
            </a:extLst>
          </p:cNvPr>
          <p:cNvSpPr/>
          <p:nvPr/>
        </p:nvSpPr>
        <p:spPr>
          <a:xfrm>
            <a:off x="160773" y="5424434"/>
            <a:ext cx="365760" cy="361741"/>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13" action="ppaction://hlinksldjump"/>
            <a:extLst>
              <a:ext uri="{FF2B5EF4-FFF2-40B4-BE49-F238E27FC236}">
                <a16:creationId xmlns:a16="http://schemas.microsoft.com/office/drawing/2014/main" id="{BAE6BC65-58FB-447B-F1D8-CF326A4D1D24}"/>
              </a:ext>
            </a:extLst>
          </p:cNvPr>
          <p:cNvSpPr/>
          <p:nvPr/>
        </p:nvSpPr>
        <p:spPr>
          <a:xfrm>
            <a:off x="22608" y="6254010"/>
            <a:ext cx="640080" cy="6400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0244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CBB44-B159-BA1B-34CF-0893415FF3F9}"/>
              </a:ext>
            </a:extLst>
          </p:cNvPr>
          <p:cNvSpPr txBox="1"/>
          <p:nvPr/>
        </p:nvSpPr>
        <p:spPr>
          <a:xfrm>
            <a:off x="0" y="0"/>
            <a:ext cx="12034684" cy="5201424"/>
          </a:xfrm>
          <a:prstGeom prst="rect">
            <a:avLst/>
          </a:prstGeom>
          <a:noFill/>
        </p:spPr>
        <p:txBody>
          <a:bodyPr wrap="square" rtlCol="0">
            <a:spAutoFit/>
          </a:bodyPr>
          <a:lstStyle/>
          <a:p>
            <a:pPr algn="ctr"/>
            <a:r>
              <a:rPr lang="en-US" sz="5400" b="1" i="0" dirty="0">
                <a:solidFill>
                  <a:srgbClr val="0D0D0D"/>
                </a:solidFill>
                <a:effectLst/>
                <a:latin typeface="Söhne"/>
              </a:rPr>
              <a:t>Conclusion</a:t>
            </a:r>
          </a:p>
          <a:p>
            <a:pPr algn="ctr"/>
            <a:endParaRPr lang="en-US" sz="5400" b="0" i="0" dirty="0">
              <a:solidFill>
                <a:srgbClr val="0D0D0D"/>
              </a:solidFill>
              <a:effectLst/>
              <a:latin typeface="Söhne"/>
            </a:endParaRPr>
          </a:p>
          <a:p>
            <a:r>
              <a:rPr lang="en-US" sz="2800" b="0" i="0" dirty="0">
                <a:solidFill>
                  <a:srgbClr val="0D0D0D"/>
                </a:solidFill>
                <a:effectLst/>
                <a:latin typeface="Söhne"/>
              </a:rPr>
              <a:t>From the data analysis, we have identified that while technology products drive a significant portion of the store's profits, they face challenges with losses in specific international markets and shipping inefficiencies for certain product categories. The frequent purchases by certain customers suggest a loyal customer base, and the efforts to clean and reformat the data indicate a move towards leveraging analytics for strategic decisions. Moving forward, the store should focus on addressing the areas of loss, continue to build on the profitable sectors, and maintain the data-driven approach for continuous improvement</a:t>
            </a:r>
            <a:endParaRPr lang="en-US" sz="2800" b="1" i="0" dirty="0">
              <a:solidFill>
                <a:srgbClr val="0D0D0D"/>
              </a:solidFill>
              <a:effectLst/>
              <a:latin typeface="Söhne"/>
            </a:endParaRPr>
          </a:p>
        </p:txBody>
      </p:sp>
    </p:spTree>
    <p:extLst>
      <p:ext uri="{BB962C8B-B14F-4D97-AF65-F5344CB8AC3E}">
        <p14:creationId xmlns:p14="http://schemas.microsoft.com/office/powerpoint/2010/main" val="3761311981"/>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93824" y="-26376"/>
            <a:ext cx="12579647"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94696" y="2313069"/>
            <a:ext cx="2280355"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3952" y="2313069"/>
            <a:ext cx="2280356"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13924" y="251210"/>
            <a:ext cx="5239641"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23630" y="407090"/>
            <a:ext cx="3487489" cy="6617196"/>
          </a:xfrm>
          <a:prstGeom prst="rect">
            <a:avLst/>
          </a:prstGeom>
          <a:noFill/>
        </p:spPr>
        <p:txBody>
          <a:bodyPr wrap="square" rtlCol="0">
            <a:spAutoFit/>
          </a:bodyPr>
          <a:lstStyle/>
          <a:p>
            <a:pPr algn="l"/>
            <a:r>
              <a:rPr lang="en-US" sz="1400" b="0" i="0" dirty="0">
                <a:solidFill>
                  <a:schemeClr val="bg1"/>
                </a:solidFill>
                <a:effectLst/>
                <a:latin typeface="Söhne"/>
              </a:rPr>
              <a:t>This dashboard provides a financial overview of a superstore project, with data on profits, losses, sales, and order priorities categorized by country and market:</a:t>
            </a:r>
          </a:p>
          <a:p>
            <a:pPr algn="l">
              <a:buFont typeface="Arial" panose="020B0604020202020204" pitchFamily="34" charset="0"/>
              <a:buChar char="•"/>
            </a:pPr>
            <a:r>
              <a:rPr lang="en-US" sz="1400" b="1" i="0" dirty="0">
                <a:solidFill>
                  <a:schemeClr val="bg1"/>
                </a:solidFill>
                <a:effectLst/>
                <a:latin typeface="Söhne"/>
              </a:rPr>
              <a:t>Total Profit</a:t>
            </a:r>
            <a:r>
              <a:rPr lang="en-US" sz="1400" b="0" i="0" dirty="0">
                <a:solidFill>
                  <a:schemeClr val="bg1"/>
                </a:solidFill>
                <a:effectLst/>
                <a:latin typeface="Söhne"/>
              </a:rPr>
              <a:t>: The superstore made a total profit of $1,598,104.</a:t>
            </a:r>
          </a:p>
          <a:p>
            <a:pPr algn="l">
              <a:buFont typeface="Arial" panose="020B0604020202020204" pitchFamily="34" charset="0"/>
              <a:buChar char="•"/>
            </a:pPr>
            <a:r>
              <a:rPr lang="en-US" sz="1400" b="1" i="0" dirty="0">
                <a:solidFill>
                  <a:schemeClr val="bg1"/>
                </a:solidFill>
                <a:effectLst/>
                <a:latin typeface="Söhne"/>
              </a:rPr>
              <a:t>Profit by Category</a:t>
            </a:r>
            <a:r>
              <a:rPr lang="en-US" sz="1400" b="0" i="0" dirty="0">
                <a:solidFill>
                  <a:schemeClr val="bg1"/>
                </a:solidFill>
                <a:effectLst/>
                <a:latin typeface="Söhne"/>
              </a:rPr>
              <a:t>: The largest share of profit comes from Technology (44%), followed by Office Supplies (35%), and Furniture (21%).</a:t>
            </a:r>
          </a:p>
          <a:p>
            <a:pPr algn="l">
              <a:buFont typeface="Arial" panose="020B0604020202020204" pitchFamily="34" charset="0"/>
              <a:buChar char="•"/>
            </a:pPr>
            <a:r>
              <a:rPr lang="en-US" sz="1400" b="1" i="0" dirty="0">
                <a:solidFill>
                  <a:schemeClr val="bg1"/>
                </a:solidFill>
                <a:effectLst/>
                <a:latin typeface="Söhne"/>
              </a:rPr>
              <a:t>Total Losses</a:t>
            </a:r>
            <a:r>
              <a:rPr lang="en-US" sz="1400" b="0" i="0" dirty="0">
                <a:solidFill>
                  <a:schemeClr val="bg1"/>
                </a:solidFill>
                <a:effectLst/>
                <a:latin typeface="Söhne"/>
              </a:rPr>
              <a:t>: The store incurred total losses of -$787,598.</a:t>
            </a:r>
          </a:p>
          <a:p>
            <a:pPr algn="l">
              <a:buFont typeface="Arial" panose="020B0604020202020204" pitchFamily="34" charset="0"/>
              <a:buChar char="•"/>
            </a:pPr>
            <a:r>
              <a:rPr lang="en-US" sz="1400" b="1" i="0" dirty="0">
                <a:solidFill>
                  <a:schemeClr val="bg1"/>
                </a:solidFill>
                <a:effectLst/>
                <a:latin typeface="Söhne"/>
              </a:rPr>
              <a:t>Order Priority</a:t>
            </a:r>
            <a:r>
              <a:rPr lang="en-US" sz="1400" b="0" i="0" dirty="0">
                <a:solidFill>
                  <a:schemeClr val="bg1"/>
                </a:solidFill>
                <a:effectLst/>
                <a:latin typeface="Söhne"/>
              </a:rPr>
              <a:t>: Most orders are of 'Medium' priority, with 'Critical' being the least.</a:t>
            </a:r>
          </a:p>
          <a:p>
            <a:pPr algn="l">
              <a:buFont typeface="Arial" panose="020B0604020202020204" pitchFamily="34" charset="0"/>
              <a:buChar char="•"/>
            </a:pPr>
            <a:r>
              <a:rPr lang="en-US" sz="1400" b="1" i="0" dirty="0">
                <a:solidFill>
                  <a:schemeClr val="bg1"/>
                </a:solidFill>
                <a:effectLst/>
                <a:latin typeface="Söhne"/>
              </a:rPr>
              <a:t>Total Sales</a:t>
            </a:r>
            <a:r>
              <a:rPr lang="en-US" sz="1400" b="0" i="0" dirty="0">
                <a:solidFill>
                  <a:schemeClr val="bg1"/>
                </a:solidFill>
                <a:effectLst/>
                <a:latin typeface="Söhne"/>
              </a:rPr>
              <a:t>: The store had total sales of $12,633,069.</a:t>
            </a:r>
          </a:p>
          <a:p>
            <a:pPr algn="l">
              <a:buFont typeface="Arial" panose="020B0604020202020204" pitchFamily="34" charset="0"/>
              <a:buChar char="•"/>
            </a:pPr>
            <a:r>
              <a:rPr lang="en-US" sz="1400" b="1" i="0" dirty="0">
                <a:solidFill>
                  <a:schemeClr val="bg1"/>
                </a:solidFill>
                <a:effectLst/>
                <a:latin typeface="Söhne"/>
              </a:rPr>
              <a:t>Sales by Segment</a:t>
            </a:r>
            <a:r>
              <a:rPr lang="en-US" sz="1400" b="0" i="0" dirty="0">
                <a:solidFill>
                  <a:schemeClr val="bg1"/>
                </a:solidFill>
                <a:effectLst/>
                <a:latin typeface="Söhne"/>
              </a:rPr>
              <a:t>: The Consumer segment constitutes the majority of sales (51%), followed by Corporate (30%), and Home Office (18%).</a:t>
            </a:r>
          </a:p>
          <a:p>
            <a:pPr algn="l">
              <a:buFont typeface="Arial" panose="020B0604020202020204" pitchFamily="34" charset="0"/>
              <a:buChar char="•"/>
            </a:pPr>
            <a:r>
              <a:rPr lang="en-US" sz="1400" b="1" i="0" dirty="0">
                <a:solidFill>
                  <a:schemeClr val="bg1"/>
                </a:solidFill>
                <a:effectLst/>
                <a:latin typeface="Söhne"/>
              </a:rPr>
              <a:t>Profit and Sales by Country</a:t>
            </a:r>
            <a:r>
              <a:rPr lang="en-US" sz="1400" b="0" i="0" dirty="0">
                <a:solidFill>
                  <a:schemeClr val="bg1"/>
                </a:solidFill>
                <a:effectLst/>
                <a:latin typeface="Söhne"/>
              </a:rPr>
              <a:t>: The USA leads in profit percentage (14%) and sales. Countries like China (22%) and India (16%) also contribute significantly to sales. On the loss side, Venezuela leads with a -132% loss percentage.</a:t>
            </a:r>
          </a:p>
          <a:p>
            <a:pPr algn="l">
              <a:buFont typeface="Arial" panose="020B0604020202020204" pitchFamily="34" charset="0"/>
              <a:buChar char="•"/>
            </a:pPr>
            <a:r>
              <a:rPr lang="en-US" sz="1400" b="1" i="0" dirty="0">
                <a:solidFill>
                  <a:schemeClr val="bg1"/>
                </a:solidFill>
                <a:effectLst/>
                <a:latin typeface="Söhne"/>
              </a:rPr>
              <a:t>Market Sales</a:t>
            </a:r>
            <a:r>
              <a:rPr lang="en-US" sz="1400" b="0" i="0" dirty="0">
                <a:solidFill>
                  <a:schemeClr val="bg1"/>
                </a:solidFill>
                <a:effectLst/>
                <a:latin typeface="Söhne"/>
              </a:rPr>
              <a:t>: The highest sales and profits are in the Asia Pacific market, followed by Europe, LATAM, and USCA.</a:t>
            </a:r>
          </a:p>
          <a:p>
            <a:endParaRPr lang="en-US" dirty="0"/>
          </a:p>
        </p:txBody>
      </p:sp>
      <p:cxnSp>
        <p:nvCxnSpPr>
          <p:cNvPr id="52" name="Straight Connector 51">
            <a:extLst>
              <a:ext uri="{FF2B5EF4-FFF2-40B4-BE49-F238E27FC236}">
                <a16:creationId xmlns:a16="http://schemas.microsoft.com/office/drawing/2014/main" id="{28E5E38A-E4C7-943A-A1A3-95FE74AB660A}"/>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Oval 52">
            <a:hlinkClick r:id="rId6" action="ppaction://hlinksldjump"/>
            <a:extLst>
              <a:ext uri="{FF2B5EF4-FFF2-40B4-BE49-F238E27FC236}">
                <a16:creationId xmlns:a16="http://schemas.microsoft.com/office/drawing/2014/main" id="{0D8A9A59-6361-AF0A-A080-180174DFEC1F}"/>
              </a:ext>
            </a:extLst>
          </p:cNvPr>
          <p:cNvSpPr/>
          <p:nvPr/>
        </p:nvSpPr>
        <p:spPr>
          <a:xfrm>
            <a:off x="129145" y="-76616"/>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hlinkClick r:id="rId7" action="ppaction://hlinksldjump"/>
            <a:extLst>
              <a:ext uri="{FF2B5EF4-FFF2-40B4-BE49-F238E27FC236}">
                <a16:creationId xmlns:a16="http://schemas.microsoft.com/office/drawing/2014/main" id="{89FC342E-0285-C087-0304-4CF24905F56F}"/>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hlinkClick r:id="rId8" action="ppaction://hlinksldjump"/>
            <a:extLst>
              <a:ext uri="{FF2B5EF4-FFF2-40B4-BE49-F238E27FC236}">
                <a16:creationId xmlns:a16="http://schemas.microsoft.com/office/drawing/2014/main" id="{1211664B-3911-4CB0-23B3-DF220138605E}"/>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hlinkClick r:id="rId9" action="ppaction://hlinksldjump"/>
            <a:extLst>
              <a:ext uri="{FF2B5EF4-FFF2-40B4-BE49-F238E27FC236}">
                <a16:creationId xmlns:a16="http://schemas.microsoft.com/office/drawing/2014/main" id="{09ACC58B-85ED-0E52-501F-36F23DFEB779}"/>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hlinkClick r:id="rId10" action="ppaction://hlinksldjump"/>
            <a:extLst>
              <a:ext uri="{FF2B5EF4-FFF2-40B4-BE49-F238E27FC236}">
                <a16:creationId xmlns:a16="http://schemas.microsoft.com/office/drawing/2014/main" id="{9D87084E-9B72-B7FD-78C8-46DE5F667BCC}"/>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hlinkClick r:id="rId11" action="ppaction://hlinksldjump"/>
            <a:extLst>
              <a:ext uri="{FF2B5EF4-FFF2-40B4-BE49-F238E27FC236}">
                <a16:creationId xmlns:a16="http://schemas.microsoft.com/office/drawing/2014/main" id="{13EEAD5A-BCFA-EAC0-4B68-B0CBA23A556C}"/>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hlinkClick r:id="rId12" action="ppaction://hlinksldjump"/>
            <a:extLst>
              <a:ext uri="{FF2B5EF4-FFF2-40B4-BE49-F238E27FC236}">
                <a16:creationId xmlns:a16="http://schemas.microsoft.com/office/drawing/2014/main" id="{E9C48EA7-3CC2-31CF-BF97-31AED3466664}"/>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hlinkClick r:id="rId13" action="ppaction://hlinksldjump"/>
            <a:extLst>
              <a:ext uri="{FF2B5EF4-FFF2-40B4-BE49-F238E27FC236}">
                <a16:creationId xmlns:a16="http://schemas.microsoft.com/office/drawing/2014/main" id="{B5FBF1A2-4076-A269-4EB4-959E328C0B5B}"/>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hlinkClick r:id="rId14" action="ppaction://hlinksldjump"/>
            <a:extLst>
              <a:ext uri="{FF2B5EF4-FFF2-40B4-BE49-F238E27FC236}">
                <a16:creationId xmlns:a16="http://schemas.microsoft.com/office/drawing/2014/main" id="{F354DAC5-7BEB-6C81-1090-1B44F9958D38}"/>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hlinkClick r:id="rId15" action="ppaction://hlinksldjump"/>
            <a:extLst>
              <a:ext uri="{FF2B5EF4-FFF2-40B4-BE49-F238E27FC236}">
                <a16:creationId xmlns:a16="http://schemas.microsoft.com/office/drawing/2014/main" id="{6954A57C-630B-6035-ACBD-671B54E0BB40}"/>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16" action="ppaction://hlinksldjump"/>
            <a:extLst>
              <a:ext uri="{FF2B5EF4-FFF2-40B4-BE49-F238E27FC236}">
                <a16:creationId xmlns:a16="http://schemas.microsoft.com/office/drawing/2014/main" id="{A3CDEEA1-44BD-533F-7C4B-C319B11C56AE}"/>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17" action="ppaction://hlinksldjump"/>
            <a:extLst>
              <a:ext uri="{FF2B5EF4-FFF2-40B4-BE49-F238E27FC236}">
                <a16:creationId xmlns:a16="http://schemas.microsoft.com/office/drawing/2014/main" id="{101356E1-3DBE-B7BA-0B20-9E4BF21A781A}"/>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18" action="ppaction://hlinksldjump"/>
            <a:extLst>
              <a:ext uri="{FF2B5EF4-FFF2-40B4-BE49-F238E27FC236}">
                <a16:creationId xmlns:a16="http://schemas.microsoft.com/office/drawing/2014/main" id="{E43EDBAE-A234-DA5B-C3EF-12D7BDE34B63}"/>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19" action="ppaction://hlinksldjump"/>
            <a:extLst>
              <a:ext uri="{FF2B5EF4-FFF2-40B4-BE49-F238E27FC236}">
                <a16:creationId xmlns:a16="http://schemas.microsoft.com/office/drawing/2014/main" id="{595E1442-B5E6-3281-43F5-1688203A16A3}"/>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0" action="ppaction://hlinksldjump"/>
            <a:extLst>
              <a:ext uri="{FF2B5EF4-FFF2-40B4-BE49-F238E27FC236}">
                <a16:creationId xmlns:a16="http://schemas.microsoft.com/office/drawing/2014/main" id="{7DF27270-C358-E636-9E27-430C4CFA8C79}"/>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21" action="ppaction://hlinksldjump"/>
            <a:extLst>
              <a:ext uri="{FF2B5EF4-FFF2-40B4-BE49-F238E27FC236}">
                <a16:creationId xmlns:a16="http://schemas.microsoft.com/office/drawing/2014/main" id="{306CC1D5-18BD-9A41-AA59-3B6EC9F0EEC8}"/>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22" action="ppaction://hlinksldjump"/>
            <a:extLst>
              <a:ext uri="{FF2B5EF4-FFF2-40B4-BE49-F238E27FC236}">
                <a16:creationId xmlns:a16="http://schemas.microsoft.com/office/drawing/2014/main" id="{6CA385B7-9DF9-DA5B-01CD-E5F069936CD7}"/>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23" action="ppaction://hlinksldjump"/>
            <a:extLst>
              <a:ext uri="{FF2B5EF4-FFF2-40B4-BE49-F238E27FC236}">
                <a16:creationId xmlns:a16="http://schemas.microsoft.com/office/drawing/2014/main" id="{AEC237EA-E927-9F1C-1585-2BA7AA0BD37D}"/>
              </a:ext>
            </a:extLst>
          </p:cNvPr>
          <p:cNvSpPr/>
          <p:nvPr/>
        </p:nvSpPr>
        <p:spPr>
          <a:xfrm>
            <a:off x="167846" y="32271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24" action="ppaction://hlinksldjump"/>
            <a:extLst>
              <a:ext uri="{FF2B5EF4-FFF2-40B4-BE49-F238E27FC236}">
                <a16:creationId xmlns:a16="http://schemas.microsoft.com/office/drawing/2014/main" id="{C021CD86-DBF7-F217-E472-8F527D90910A}"/>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47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10532" y="-26376"/>
            <a:ext cx="12509309"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37942" y="2313069"/>
            <a:ext cx="2153265"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04290" y="2313069"/>
            <a:ext cx="2153265"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726322" y="251209"/>
            <a:ext cx="5397581"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91070" y="635926"/>
            <a:ext cx="3249300" cy="5970865"/>
          </a:xfrm>
          <a:prstGeom prst="rect">
            <a:avLst/>
          </a:prstGeom>
          <a:noFill/>
        </p:spPr>
        <p:txBody>
          <a:bodyPr wrap="square" rtlCol="0">
            <a:spAutoFit/>
          </a:bodyPr>
          <a:lstStyle/>
          <a:p>
            <a:pPr algn="l"/>
            <a:br>
              <a:rPr lang="en-US" sz="1400" b="0" i="0" dirty="0">
                <a:solidFill>
                  <a:schemeClr val="bg1"/>
                </a:solidFill>
                <a:effectLst/>
                <a:latin typeface="Söhne"/>
              </a:rPr>
            </a:br>
            <a:r>
              <a:rPr lang="en-US" sz="1400" b="0" i="0" dirty="0">
                <a:solidFill>
                  <a:schemeClr val="bg1"/>
                </a:solidFill>
                <a:effectLst/>
                <a:latin typeface="Söhne"/>
              </a:rPr>
              <a:t>This dashboard focuses on sales, profits, discounts, shipping costs, and geographical distribution:</a:t>
            </a:r>
          </a:p>
          <a:p>
            <a:pPr algn="l">
              <a:buFont typeface="Arial" panose="020B0604020202020204" pitchFamily="34" charset="0"/>
              <a:buChar char="•"/>
            </a:pPr>
            <a:r>
              <a:rPr lang="en-US" sz="1400" b="1" i="0" dirty="0">
                <a:solidFill>
                  <a:schemeClr val="bg1"/>
                </a:solidFill>
                <a:effectLst/>
                <a:latin typeface="Söhne"/>
              </a:rPr>
              <a:t>Product Sales &amp; Profit</a:t>
            </a:r>
            <a:r>
              <a:rPr lang="en-US" sz="1400" b="0" i="0" dirty="0">
                <a:solidFill>
                  <a:schemeClr val="bg1"/>
                </a:solidFill>
                <a:effectLst/>
                <a:latin typeface="Söhne"/>
              </a:rPr>
              <a:t>: Cisco Smart Phones lead with the highest profit at $161K. The graph also shows sales figures alongside profits for other products.</a:t>
            </a:r>
          </a:p>
          <a:p>
            <a:pPr algn="l">
              <a:buFont typeface="Arial" panose="020B0604020202020204" pitchFamily="34" charset="0"/>
              <a:buChar char="•"/>
            </a:pPr>
            <a:r>
              <a:rPr lang="en-US" sz="1400" b="1" i="0" dirty="0">
                <a:solidFill>
                  <a:schemeClr val="bg1"/>
                </a:solidFill>
                <a:effectLst/>
                <a:latin typeface="Söhne"/>
              </a:rPr>
              <a:t>Sales Per Country</a:t>
            </a:r>
            <a:r>
              <a:rPr lang="en-US" sz="1400" b="0" i="0" dirty="0">
                <a:solidFill>
                  <a:schemeClr val="bg1"/>
                </a:solidFill>
                <a:effectLst/>
                <a:latin typeface="Söhne"/>
              </a:rPr>
              <a:t>: The United States has the highest sales at $2.295K, followed by China, the United Kingdom, and others.</a:t>
            </a:r>
          </a:p>
          <a:p>
            <a:pPr algn="l">
              <a:buFont typeface="Arial" panose="020B0604020202020204" pitchFamily="34" charset="0"/>
              <a:buChar char="•"/>
            </a:pPr>
            <a:r>
              <a:rPr lang="en-US" sz="1400" b="1" i="0" dirty="0">
                <a:solidFill>
                  <a:schemeClr val="bg1"/>
                </a:solidFill>
                <a:effectLst/>
                <a:latin typeface="Söhne"/>
              </a:rPr>
              <a:t>Profit Per Country</a:t>
            </a:r>
            <a:r>
              <a:rPr lang="en-US" sz="1400" b="0" i="0" dirty="0">
                <a:solidFill>
                  <a:schemeClr val="bg1"/>
                </a:solidFill>
                <a:effectLst/>
                <a:latin typeface="Söhne"/>
              </a:rPr>
              <a:t>: The United States again leads in profit at $331K, with China and India also being significant contributors.</a:t>
            </a:r>
          </a:p>
          <a:p>
            <a:pPr algn="l">
              <a:buFont typeface="Arial" panose="020B0604020202020204" pitchFamily="34" charset="0"/>
              <a:buChar char="•"/>
            </a:pPr>
            <a:r>
              <a:rPr lang="en-US" sz="1400" b="1" i="0" dirty="0">
                <a:solidFill>
                  <a:schemeClr val="bg1"/>
                </a:solidFill>
                <a:effectLst/>
                <a:latin typeface="Söhne"/>
              </a:rPr>
              <a:t>Subcategory Percentage Discount</a:t>
            </a:r>
            <a:r>
              <a:rPr lang="en-US" sz="1400" b="0" i="0" dirty="0">
                <a:solidFill>
                  <a:schemeClr val="bg1"/>
                </a:solidFill>
                <a:effectLst/>
                <a:latin typeface="Söhne"/>
              </a:rPr>
              <a:t>: Chairs have the highest average discount at 29%, and labels the lowest at 12%.</a:t>
            </a:r>
          </a:p>
          <a:p>
            <a:pPr algn="l">
              <a:buFont typeface="Arial" panose="020B0604020202020204" pitchFamily="34" charset="0"/>
              <a:buChar char="•"/>
            </a:pPr>
            <a:r>
              <a:rPr lang="en-US" sz="1400" b="1" i="0" dirty="0">
                <a:solidFill>
                  <a:schemeClr val="bg1"/>
                </a:solidFill>
                <a:effectLst/>
                <a:latin typeface="Söhne"/>
              </a:rPr>
              <a:t>Subcategory Average Shipping Cost</a:t>
            </a:r>
            <a:r>
              <a:rPr lang="en-US" sz="1400" b="0" i="0" dirty="0">
                <a:solidFill>
                  <a:schemeClr val="bg1"/>
                </a:solidFill>
                <a:effectLst/>
                <a:latin typeface="Söhne"/>
              </a:rPr>
              <a:t>: Copiers have the highest average shipping cost at $175.28, and labels the lowest at $3.90.</a:t>
            </a:r>
          </a:p>
          <a:p>
            <a:pPr algn="l">
              <a:buFont typeface="Arial" panose="020B0604020202020204" pitchFamily="34" charset="0"/>
              <a:buChar char="•"/>
            </a:pPr>
            <a:r>
              <a:rPr lang="en-US" sz="1400" b="1" i="0" dirty="0">
                <a:solidFill>
                  <a:schemeClr val="bg1"/>
                </a:solidFill>
                <a:effectLst/>
                <a:latin typeface="Söhne"/>
              </a:rPr>
              <a:t>Losses Per Country</a:t>
            </a:r>
            <a:r>
              <a:rPr lang="en-US" sz="1400" b="0" i="0" dirty="0">
                <a:solidFill>
                  <a:schemeClr val="bg1"/>
                </a:solidFill>
                <a:effectLst/>
                <a:latin typeface="Söhne"/>
              </a:rPr>
              <a:t>: Notable losses are occurring in Turkey (-$7K) and India (-$5K), with several other countries showing smaller losses.</a:t>
            </a:r>
          </a:p>
          <a:p>
            <a:endParaRPr lang="en-US" dirty="0"/>
          </a:p>
        </p:txBody>
      </p:sp>
      <p:cxnSp>
        <p:nvCxnSpPr>
          <p:cNvPr id="2" name="Straight Connector 1">
            <a:extLst>
              <a:ext uri="{FF2B5EF4-FFF2-40B4-BE49-F238E27FC236}">
                <a16:creationId xmlns:a16="http://schemas.microsoft.com/office/drawing/2014/main" id="{FACECB22-412D-8FDE-D393-E0041311A0A2}"/>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hlinkClick r:id="rId6" action="ppaction://hlinksldjump"/>
            <a:extLst>
              <a:ext uri="{FF2B5EF4-FFF2-40B4-BE49-F238E27FC236}">
                <a16:creationId xmlns:a16="http://schemas.microsoft.com/office/drawing/2014/main" id="{5C7CA01F-E133-84B7-CD55-FBF5ED07A872}"/>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7" action="ppaction://hlinksldjump"/>
            <a:extLst>
              <a:ext uri="{FF2B5EF4-FFF2-40B4-BE49-F238E27FC236}">
                <a16:creationId xmlns:a16="http://schemas.microsoft.com/office/drawing/2014/main" id="{6948739C-4D38-28FA-17C9-06FFF49458C3}"/>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8" action="ppaction://hlinksldjump"/>
            <a:extLst>
              <a:ext uri="{FF2B5EF4-FFF2-40B4-BE49-F238E27FC236}">
                <a16:creationId xmlns:a16="http://schemas.microsoft.com/office/drawing/2014/main" id="{D128469F-4B9C-1DDB-9C07-4E8E3DE77635}"/>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9" action="ppaction://hlinksldjump"/>
            <a:extLst>
              <a:ext uri="{FF2B5EF4-FFF2-40B4-BE49-F238E27FC236}">
                <a16:creationId xmlns:a16="http://schemas.microsoft.com/office/drawing/2014/main" id="{492BB8EE-E72E-CC8A-17AE-33D6F3996D91}"/>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0" action="ppaction://hlinksldjump"/>
            <a:extLst>
              <a:ext uri="{FF2B5EF4-FFF2-40B4-BE49-F238E27FC236}">
                <a16:creationId xmlns:a16="http://schemas.microsoft.com/office/drawing/2014/main" id="{A230046D-7BC3-6903-4C7B-626386020CD2}"/>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1" action="ppaction://hlinksldjump"/>
            <a:extLst>
              <a:ext uri="{FF2B5EF4-FFF2-40B4-BE49-F238E27FC236}">
                <a16:creationId xmlns:a16="http://schemas.microsoft.com/office/drawing/2014/main" id="{86F4BCD5-E549-CB04-C7D5-A1238A241922}"/>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2" action="ppaction://hlinksldjump"/>
            <a:extLst>
              <a:ext uri="{FF2B5EF4-FFF2-40B4-BE49-F238E27FC236}">
                <a16:creationId xmlns:a16="http://schemas.microsoft.com/office/drawing/2014/main" id="{212CC8F5-5D7E-2BF6-4BD2-881C5912B384}"/>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3" action="ppaction://hlinksldjump"/>
            <a:extLst>
              <a:ext uri="{FF2B5EF4-FFF2-40B4-BE49-F238E27FC236}">
                <a16:creationId xmlns:a16="http://schemas.microsoft.com/office/drawing/2014/main" id="{A8F9087B-D8A6-10FF-9CF6-293F12A2C522}"/>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hlinkClick r:id="rId14" action="ppaction://hlinksldjump"/>
            <a:extLst>
              <a:ext uri="{FF2B5EF4-FFF2-40B4-BE49-F238E27FC236}">
                <a16:creationId xmlns:a16="http://schemas.microsoft.com/office/drawing/2014/main" id="{CD71FB96-77C9-F71B-BFF1-FFB2F33214F5}"/>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hlinkClick r:id="rId15" action="ppaction://hlinksldjump"/>
            <a:extLst>
              <a:ext uri="{FF2B5EF4-FFF2-40B4-BE49-F238E27FC236}">
                <a16:creationId xmlns:a16="http://schemas.microsoft.com/office/drawing/2014/main" id="{9CA93D7F-2006-AC7F-B2D6-C5F5202A9EA5}"/>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6" action="ppaction://hlinksldjump"/>
            <a:extLst>
              <a:ext uri="{FF2B5EF4-FFF2-40B4-BE49-F238E27FC236}">
                <a16:creationId xmlns:a16="http://schemas.microsoft.com/office/drawing/2014/main" id="{59BC2938-92E8-4727-C6F2-A0543587CBBC}"/>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7" action="ppaction://hlinksldjump"/>
            <a:extLst>
              <a:ext uri="{FF2B5EF4-FFF2-40B4-BE49-F238E27FC236}">
                <a16:creationId xmlns:a16="http://schemas.microsoft.com/office/drawing/2014/main" id="{976D2E61-D598-8A60-5467-E846B8443121}"/>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8" action="ppaction://hlinksldjump"/>
            <a:extLst>
              <a:ext uri="{FF2B5EF4-FFF2-40B4-BE49-F238E27FC236}">
                <a16:creationId xmlns:a16="http://schemas.microsoft.com/office/drawing/2014/main" id="{15DC0B29-D36A-19A3-B5DF-95EA8DCACBA7}"/>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19" action="ppaction://hlinksldjump"/>
            <a:extLst>
              <a:ext uri="{FF2B5EF4-FFF2-40B4-BE49-F238E27FC236}">
                <a16:creationId xmlns:a16="http://schemas.microsoft.com/office/drawing/2014/main" id="{F3B5107A-80E3-FAE0-25F2-289F357DFC47}"/>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0" action="ppaction://hlinksldjump"/>
            <a:extLst>
              <a:ext uri="{FF2B5EF4-FFF2-40B4-BE49-F238E27FC236}">
                <a16:creationId xmlns:a16="http://schemas.microsoft.com/office/drawing/2014/main" id="{02D14E2D-2A5E-5921-4F9C-9528D08C29A4}"/>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21" action="ppaction://hlinksldjump"/>
            <a:extLst>
              <a:ext uri="{FF2B5EF4-FFF2-40B4-BE49-F238E27FC236}">
                <a16:creationId xmlns:a16="http://schemas.microsoft.com/office/drawing/2014/main" id="{1007538E-6C3E-212B-9FE8-6FCFAC312A0E}"/>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hlinkClick r:id="rId22" action="ppaction://hlinksldjump"/>
            <a:extLst>
              <a:ext uri="{FF2B5EF4-FFF2-40B4-BE49-F238E27FC236}">
                <a16:creationId xmlns:a16="http://schemas.microsoft.com/office/drawing/2014/main" id="{CA2AD8D8-3B07-ECCE-36D1-7EA10AF41F89}"/>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23" action="ppaction://hlinksldjump"/>
            <a:extLst>
              <a:ext uri="{FF2B5EF4-FFF2-40B4-BE49-F238E27FC236}">
                <a16:creationId xmlns:a16="http://schemas.microsoft.com/office/drawing/2014/main" id="{B6E8C296-CF7E-7DBD-7E04-70B5593C4E80}"/>
              </a:ext>
            </a:extLst>
          </p:cNvPr>
          <p:cNvSpPr/>
          <p:nvPr/>
        </p:nvSpPr>
        <p:spPr>
          <a:xfrm>
            <a:off x="114643" y="266948"/>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hlinkClick r:id="rId24" action="ppaction://hlinksldjump"/>
            <a:extLst>
              <a:ext uri="{FF2B5EF4-FFF2-40B4-BE49-F238E27FC236}">
                <a16:creationId xmlns:a16="http://schemas.microsoft.com/office/drawing/2014/main" id="{16523980-3E13-9378-7C88-5766E9ABBD38}"/>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647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321547" y="-26376"/>
            <a:ext cx="12720324"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594" y="2313069"/>
            <a:ext cx="2069958"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44483" y="2313069"/>
            <a:ext cx="2069961"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794306" y="251209"/>
            <a:ext cx="5337027" cy="6430945"/>
          </a:xfrm>
        </p:spPr>
      </p:pic>
      <p:sp>
        <p:nvSpPr>
          <p:cNvPr id="50" name="TextBox 49">
            <a:extLst>
              <a:ext uri="{FF2B5EF4-FFF2-40B4-BE49-F238E27FC236}">
                <a16:creationId xmlns:a16="http://schemas.microsoft.com/office/drawing/2014/main" id="{3F209002-E608-4BB4-4CAB-14A1A743D29F}"/>
              </a:ext>
            </a:extLst>
          </p:cNvPr>
          <p:cNvSpPr txBox="1"/>
          <p:nvPr/>
        </p:nvSpPr>
        <p:spPr>
          <a:xfrm>
            <a:off x="429466" y="34543"/>
            <a:ext cx="3364840" cy="6740307"/>
          </a:xfrm>
          <a:prstGeom prst="rect">
            <a:avLst/>
          </a:prstGeom>
          <a:noFill/>
        </p:spPr>
        <p:txBody>
          <a:bodyPr wrap="square" rtlCol="0">
            <a:spAutoFit/>
          </a:bodyPr>
          <a:lstStyle/>
          <a:p>
            <a:pPr algn="l"/>
            <a:br>
              <a:rPr lang="en-US" sz="1600" b="0" i="0" dirty="0">
                <a:solidFill>
                  <a:schemeClr val="bg1"/>
                </a:solidFill>
                <a:effectLst/>
                <a:latin typeface="Söhne"/>
              </a:rPr>
            </a:br>
            <a:r>
              <a:rPr lang="en-US" sz="1600" b="0" i="0" dirty="0">
                <a:solidFill>
                  <a:schemeClr val="bg1"/>
                </a:solidFill>
                <a:effectLst/>
                <a:latin typeface="Söhne"/>
              </a:rPr>
              <a:t>The dashboard provides data on sales and operations of a superstore:</a:t>
            </a:r>
          </a:p>
          <a:p>
            <a:pPr algn="l">
              <a:buFont typeface="Arial" panose="020B0604020202020204" pitchFamily="34" charset="0"/>
              <a:buChar char="•"/>
            </a:pPr>
            <a:r>
              <a:rPr lang="en-US" sz="1600" b="1" i="0" dirty="0">
                <a:solidFill>
                  <a:schemeClr val="bg1"/>
                </a:solidFill>
                <a:effectLst/>
                <a:latin typeface="Söhne"/>
              </a:rPr>
              <a:t>Sub-Category Sales &amp; Profit</a:t>
            </a:r>
            <a:r>
              <a:rPr lang="en-US" sz="1600" b="0" i="0" dirty="0">
                <a:solidFill>
                  <a:schemeClr val="bg1"/>
                </a:solidFill>
                <a:effectLst/>
                <a:latin typeface="Söhne"/>
              </a:rPr>
              <a:t>: Phones lead in sales, but not significantly in profit. Copiers have the highest profit relative to sales.</a:t>
            </a:r>
          </a:p>
          <a:p>
            <a:pPr algn="l">
              <a:buFont typeface="Arial" panose="020B0604020202020204" pitchFamily="34" charset="0"/>
              <a:buChar char="•"/>
            </a:pPr>
            <a:r>
              <a:rPr lang="en-US" sz="1600" b="1" i="0" dirty="0">
                <a:solidFill>
                  <a:schemeClr val="bg1"/>
                </a:solidFill>
                <a:effectLst/>
                <a:latin typeface="Söhne"/>
              </a:rPr>
              <a:t>Product Quantity</a:t>
            </a:r>
            <a:r>
              <a:rPr lang="en-US" sz="1600" b="0" i="0" dirty="0">
                <a:solidFill>
                  <a:schemeClr val="bg1"/>
                </a:solidFill>
                <a:effectLst/>
                <a:latin typeface="Söhne"/>
              </a:rPr>
              <a:t>: Staples are the most sold items, with a quantity of 856.</a:t>
            </a:r>
          </a:p>
          <a:p>
            <a:pPr algn="l">
              <a:buFont typeface="Arial" panose="020B0604020202020204" pitchFamily="34" charset="0"/>
              <a:buChar char="•"/>
            </a:pPr>
            <a:r>
              <a:rPr lang="en-US" sz="1600" b="1" i="0" dirty="0">
                <a:solidFill>
                  <a:schemeClr val="bg1"/>
                </a:solidFill>
                <a:effectLst/>
                <a:latin typeface="Söhne"/>
              </a:rPr>
              <a:t>Shipping Time</a:t>
            </a:r>
            <a:r>
              <a:rPr lang="en-US" sz="1600" b="0" i="0" dirty="0">
                <a:solidFill>
                  <a:schemeClr val="bg1"/>
                </a:solidFill>
                <a:effectLst/>
                <a:latin typeface="Söhne"/>
              </a:rPr>
              <a:t>: Laos, Bhutan, and Belize are countries with the highest average transportation time of 6 days.</a:t>
            </a:r>
          </a:p>
          <a:p>
            <a:pPr algn="l">
              <a:buFont typeface="Arial" panose="020B0604020202020204" pitchFamily="34" charset="0"/>
              <a:buChar char="•"/>
            </a:pPr>
            <a:r>
              <a:rPr lang="en-US" sz="1600" b="1" i="0" dirty="0">
                <a:solidFill>
                  <a:schemeClr val="bg1"/>
                </a:solidFill>
                <a:effectLst/>
                <a:latin typeface="Söhne"/>
              </a:rPr>
              <a:t>Number of times customer purchases</a:t>
            </a:r>
            <a:r>
              <a:rPr lang="en-US" sz="1600" b="0" i="0" dirty="0">
                <a:solidFill>
                  <a:schemeClr val="bg1"/>
                </a:solidFill>
                <a:effectLst/>
                <a:latin typeface="Söhne"/>
              </a:rPr>
              <a:t>: A customer with ID SV-203651406 has the highest number of purchases at 26 times.</a:t>
            </a:r>
          </a:p>
          <a:p>
            <a:pPr algn="l"/>
            <a:r>
              <a:rPr lang="en-US" sz="1600" b="0" i="0" dirty="0">
                <a:solidFill>
                  <a:schemeClr val="bg1"/>
                </a:solidFill>
                <a:effectLst/>
                <a:latin typeface="Söhne"/>
              </a:rPr>
              <a:t>The data indicates strong sales in certain product categories like phones, with high profits in categories like copiers. Staples are the most frequently purchased item. Some countries experience relatively long shipping times, potentially impacting customer satisfaction. Additionally, a few customers show high loyalty or repeat purchase behavior</a:t>
            </a:r>
          </a:p>
        </p:txBody>
      </p:sp>
      <p:cxnSp>
        <p:nvCxnSpPr>
          <p:cNvPr id="2" name="Straight Connector 1">
            <a:extLst>
              <a:ext uri="{FF2B5EF4-FFF2-40B4-BE49-F238E27FC236}">
                <a16:creationId xmlns:a16="http://schemas.microsoft.com/office/drawing/2014/main" id="{E9AB0537-0FEA-10B7-F4B9-7D93BB5A18A6}"/>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B13C521B-173A-D3E9-0EA3-3E2785741720}"/>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0843AC4A-2EE2-0F8D-3BC3-1AE9B6E8D4C3}"/>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34AD0A6D-3087-2C12-9AB9-AD3125AF0203}"/>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16786DE7-67DB-1817-1C65-A0CE90544309}"/>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0D9B523D-CDA2-8C9C-BC0E-5234D475DE2B}"/>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25A4AE94-ED67-FB4B-CCC8-81ED9355C412}"/>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FED754E6-94ED-C3D0-479E-D69B5063A04E}"/>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11C3505F-07B8-8C16-4E2D-ED14C6B9C5A4}"/>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71B7B649-4550-40C3-DF5A-89E2661EB703}"/>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9893D635-AAF3-FC63-7D8B-8C1E33AA3113}"/>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341E26A3-6504-987E-3AD4-38BEBD5F6E9C}"/>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EF1ECD24-5C36-42A1-E3E6-0101ECA3E769}"/>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3155D2E4-2449-C847-16CC-02C19D95637D}"/>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4344A9E7-C91D-744B-CAC7-9ECF0CF68569}"/>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46930180-48DE-EEAA-5034-A5B37C3DD57A}"/>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134649A9-B5BC-B229-5822-7BB9F27D7D33}"/>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98EAFC03-07D3-6560-F4C3-73E97521D0B3}"/>
              </a:ext>
            </a:extLst>
          </p:cNvPr>
          <p:cNvSpPr/>
          <p:nvPr/>
        </p:nvSpPr>
        <p:spPr>
          <a:xfrm>
            <a:off x="117546" y="630021"/>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38454225-1297-2067-E32E-5DC95DC46A4F}"/>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A9A93CCE-A288-FA79-3398-E1A6429C1754}"/>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21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26376"/>
            <a:ext cx="12398777"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50608" y="2313069"/>
            <a:ext cx="2153264"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14338" y="2313069"/>
            <a:ext cx="2153264"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74146" y="251209"/>
            <a:ext cx="5257187" cy="6450288"/>
          </a:xfrm>
        </p:spPr>
      </p:pic>
      <p:sp>
        <p:nvSpPr>
          <p:cNvPr id="50" name="TextBox 49">
            <a:extLst>
              <a:ext uri="{FF2B5EF4-FFF2-40B4-BE49-F238E27FC236}">
                <a16:creationId xmlns:a16="http://schemas.microsoft.com/office/drawing/2014/main" id="{3F209002-E608-4BB4-4CAB-14A1A743D29F}"/>
              </a:ext>
            </a:extLst>
          </p:cNvPr>
          <p:cNvSpPr txBox="1"/>
          <p:nvPr/>
        </p:nvSpPr>
        <p:spPr>
          <a:xfrm>
            <a:off x="444100" y="1028343"/>
            <a:ext cx="3455590" cy="4801314"/>
          </a:xfrm>
          <a:prstGeom prst="rect">
            <a:avLst/>
          </a:prstGeom>
          <a:noFill/>
        </p:spPr>
        <p:txBody>
          <a:bodyPr wrap="square" rtlCol="0">
            <a:spAutoFit/>
          </a:bodyPr>
          <a:lstStyle/>
          <a:p>
            <a:pPr algn="l"/>
            <a:r>
              <a:rPr lang="en-US" sz="1600" b="0" i="0" dirty="0">
                <a:solidFill>
                  <a:schemeClr val="bg1"/>
                </a:solidFill>
                <a:effectLst/>
                <a:latin typeface="Söhne"/>
              </a:rPr>
              <a:t>The chart displays average shipping time in days for various countries in a superstore project:</a:t>
            </a:r>
          </a:p>
          <a:p>
            <a:pPr algn="l">
              <a:buFont typeface="Arial" panose="020B0604020202020204" pitchFamily="34" charset="0"/>
              <a:buChar char="•"/>
            </a:pPr>
            <a:r>
              <a:rPr lang="en-US" sz="1600" b="0" i="0" dirty="0">
                <a:solidFill>
                  <a:schemeClr val="bg1"/>
                </a:solidFill>
                <a:effectLst/>
                <a:latin typeface="Söhne"/>
              </a:rPr>
              <a:t>Laos, Bhutan, and Belize have the longest average shipping times at 6 days.</a:t>
            </a:r>
          </a:p>
          <a:p>
            <a:pPr algn="l">
              <a:buFont typeface="Arial" panose="020B0604020202020204" pitchFamily="34" charset="0"/>
              <a:buChar char="•"/>
            </a:pPr>
            <a:r>
              <a:rPr lang="en-US" sz="1600" b="0" i="0" dirty="0">
                <a:solidFill>
                  <a:schemeClr val="bg1"/>
                </a:solidFill>
                <a:effectLst/>
                <a:latin typeface="Söhne"/>
              </a:rPr>
              <a:t>Several countries, including South Sudan, Armenia, and Macedonia, have an average shipping time of 5 days.</a:t>
            </a:r>
          </a:p>
          <a:p>
            <a:pPr algn="l">
              <a:buFont typeface="Arial" panose="020B0604020202020204" pitchFamily="34" charset="0"/>
              <a:buChar char="•"/>
            </a:pPr>
            <a:r>
              <a:rPr lang="en-US" sz="1600" b="0" i="0" dirty="0">
                <a:solidFill>
                  <a:schemeClr val="bg1"/>
                </a:solidFill>
                <a:effectLst/>
                <a:latin typeface="Söhne"/>
              </a:rPr>
              <a:t>The majority of the countries listed have shipping times ranging between 4 and 5 days.</a:t>
            </a:r>
          </a:p>
          <a:p>
            <a:pPr algn="l">
              <a:buFont typeface="Arial" panose="020B0604020202020204" pitchFamily="34" charset="0"/>
              <a:buChar char="•"/>
            </a:pPr>
            <a:r>
              <a:rPr lang="en-US" sz="1600" b="0" i="0" dirty="0">
                <a:solidFill>
                  <a:schemeClr val="bg1"/>
                </a:solidFill>
                <a:effectLst/>
                <a:latin typeface="Söhne"/>
              </a:rPr>
              <a:t>This suggests that shipping efficiency varies greatly by country, with some facing significantly longer delivery times. This could be due to various factors like distance, logistics infrastructure, or customs procedures</a:t>
            </a:r>
          </a:p>
          <a:p>
            <a:endParaRPr lang="en-US" dirty="0"/>
          </a:p>
        </p:txBody>
      </p:sp>
      <p:cxnSp>
        <p:nvCxnSpPr>
          <p:cNvPr id="2" name="Straight Connector 1">
            <a:extLst>
              <a:ext uri="{FF2B5EF4-FFF2-40B4-BE49-F238E27FC236}">
                <a16:creationId xmlns:a16="http://schemas.microsoft.com/office/drawing/2014/main" id="{F6892CF5-2885-5E78-7993-9C92F0D0F4D9}"/>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510B5258-F615-80F8-F16C-FA2E84EA023C}"/>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CE432737-AE1A-66BA-E329-60AA16AA61D9}"/>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4025E2B6-06EA-ADEE-1AF9-78E606CF25B9}"/>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DD5CAD27-4F07-40DB-BACC-8941E3F55433}"/>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0F139856-672B-4DD1-F757-1C23B018DB21}"/>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9802B9F9-F343-F9FA-0AFB-73861EF4BB51}"/>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E9ACF6C3-79BE-00E9-EAF7-BE6F0A1B51B1}"/>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E90D0578-E6B0-ECFC-5167-3B27D0595D4C}"/>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5D2AF905-C2EC-C848-B3C9-DAF42C20AB77}"/>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D0A91F03-997D-BA57-7949-D9CD887662BC}"/>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F375530F-6225-19F9-7826-91FE559FB639}"/>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FDEEECD3-6963-03E0-1D1F-0CA310E6FF56}"/>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8AE21146-62EA-7753-09C4-1C3E0945F4E1}"/>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52B73B66-45CB-9502-0F3C-AFED1335E80E}"/>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5ACD7C55-0D6B-6628-3A67-5EC2FE1A339D}"/>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4E773FDB-DA40-FE3B-86A2-024963F1B348}"/>
              </a:ext>
            </a:extLst>
          </p:cNvPr>
          <p:cNvSpPr/>
          <p:nvPr/>
        </p:nvSpPr>
        <p:spPr>
          <a:xfrm>
            <a:off x="129145" y="979329"/>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BE68EEEA-80E0-DC3D-4E75-A263DF7F41A3}"/>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6805F259-BEFB-7EBE-3F20-4DED99126A7A}"/>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DB1AAF7F-7E1D-7287-6CEE-93E053132CEC}"/>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896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26376"/>
            <a:ext cx="1248921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30517" y="2313069"/>
            <a:ext cx="2153266"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04292" y="2313069"/>
            <a:ext cx="2153265"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797209" y="251209"/>
            <a:ext cx="5334124"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391383" y="666541"/>
            <a:ext cx="3374608" cy="5909310"/>
          </a:xfrm>
          <a:prstGeom prst="rect">
            <a:avLst/>
          </a:prstGeom>
          <a:noFill/>
        </p:spPr>
        <p:txBody>
          <a:bodyPr wrap="square" rtlCol="0">
            <a:spAutoFit/>
          </a:bodyPr>
          <a:lstStyle/>
          <a:p>
            <a:pPr algn="l"/>
            <a:br>
              <a:rPr lang="en-US" b="0" i="0" dirty="0">
                <a:solidFill>
                  <a:srgbClr val="0D0D0D"/>
                </a:solidFill>
                <a:effectLst/>
                <a:latin typeface="Söhne"/>
              </a:rPr>
            </a:br>
            <a:r>
              <a:rPr lang="en-US" b="0" i="0" dirty="0">
                <a:solidFill>
                  <a:schemeClr val="bg1"/>
                </a:solidFill>
                <a:effectLst/>
                <a:latin typeface="Söhne"/>
              </a:rPr>
              <a:t>The chart shows sales distribution across different customer segments for a superstore:</a:t>
            </a:r>
          </a:p>
          <a:p>
            <a:pPr algn="l">
              <a:buFont typeface="Arial" panose="020B0604020202020204" pitchFamily="34" charset="0"/>
              <a:buChar char="•"/>
            </a:pPr>
            <a:r>
              <a:rPr lang="en-US" b="1" i="0" dirty="0">
                <a:solidFill>
                  <a:schemeClr val="bg1"/>
                </a:solidFill>
                <a:effectLst/>
                <a:latin typeface="Söhne"/>
              </a:rPr>
              <a:t>Consumer Segment</a:t>
            </a:r>
            <a:r>
              <a:rPr lang="en-US" b="0" i="0" dirty="0">
                <a:solidFill>
                  <a:schemeClr val="bg1"/>
                </a:solidFill>
                <a:effectLst/>
                <a:latin typeface="Söhne"/>
              </a:rPr>
              <a:t>: The largest segment, accounting for 51% of total sales.</a:t>
            </a:r>
          </a:p>
          <a:p>
            <a:pPr algn="l">
              <a:buFont typeface="Arial" panose="020B0604020202020204" pitchFamily="34" charset="0"/>
              <a:buChar char="•"/>
            </a:pPr>
            <a:r>
              <a:rPr lang="en-US" b="1" i="0" dirty="0">
                <a:solidFill>
                  <a:schemeClr val="bg1"/>
                </a:solidFill>
                <a:effectLst/>
                <a:latin typeface="Söhne"/>
              </a:rPr>
              <a:t>Corporate Segment</a:t>
            </a:r>
            <a:r>
              <a:rPr lang="en-US" b="0" i="0" dirty="0">
                <a:solidFill>
                  <a:schemeClr val="bg1"/>
                </a:solidFill>
                <a:effectLst/>
                <a:latin typeface="Söhne"/>
              </a:rPr>
              <a:t>: Makes up 30% of sales.</a:t>
            </a:r>
          </a:p>
          <a:p>
            <a:pPr algn="l">
              <a:buFont typeface="Arial" panose="020B0604020202020204" pitchFamily="34" charset="0"/>
              <a:buChar char="•"/>
            </a:pPr>
            <a:r>
              <a:rPr lang="en-US" b="1" i="0" dirty="0">
                <a:solidFill>
                  <a:schemeClr val="bg1"/>
                </a:solidFill>
                <a:effectLst/>
                <a:latin typeface="Söhne"/>
              </a:rPr>
              <a:t>Home Office Segment</a:t>
            </a:r>
            <a:r>
              <a:rPr lang="en-US" b="0" i="0" dirty="0">
                <a:solidFill>
                  <a:schemeClr val="bg1"/>
                </a:solidFill>
                <a:effectLst/>
                <a:latin typeface="Söhne"/>
              </a:rPr>
              <a:t>: The smallest segment, at 18% of sales.</a:t>
            </a:r>
          </a:p>
          <a:p>
            <a:pPr algn="l">
              <a:buFont typeface="Arial" panose="020B0604020202020204" pitchFamily="34" charset="0"/>
              <a:buChar char="•"/>
            </a:pPr>
            <a:r>
              <a:rPr lang="en-US" b="1" i="0" dirty="0">
                <a:solidFill>
                  <a:schemeClr val="bg1"/>
                </a:solidFill>
                <a:effectLst/>
                <a:latin typeface="Söhne"/>
              </a:rPr>
              <a:t>Total Sales</a:t>
            </a:r>
            <a:r>
              <a:rPr lang="en-US" b="0" i="0" dirty="0">
                <a:solidFill>
                  <a:schemeClr val="bg1"/>
                </a:solidFill>
                <a:effectLst/>
                <a:latin typeface="Söhne"/>
              </a:rPr>
              <a:t>: The combined sales from all segments amount to $12,633,069.</a:t>
            </a:r>
          </a:p>
          <a:p>
            <a:pPr algn="l"/>
            <a:r>
              <a:rPr lang="en-US" b="0" i="0" dirty="0">
                <a:solidFill>
                  <a:schemeClr val="bg1"/>
                </a:solidFill>
                <a:effectLst/>
                <a:latin typeface="Söhne"/>
              </a:rPr>
              <a:t>This indicates that the superstore's primary customer base is individual consumers, with significant but smaller contributions from corporate and home office segments</a:t>
            </a:r>
          </a:p>
          <a:p>
            <a:endParaRPr lang="en-US" dirty="0"/>
          </a:p>
        </p:txBody>
      </p:sp>
      <p:cxnSp>
        <p:nvCxnSpPr>
          <p:cNvPr id="2" name="Straight Connector 1">
            <a:extLst>
              <a:ext uri="{FF2B5EF4-FFF2-40B4-BE49-F238E27FC236}">
                <a16:creationId xmlns:a16="http://schemas.microsoft.com/office/drawing/2014/main" id="{0DE764FF-ABEA-4D9C-5393-43EFFA2BC69D}"/>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EAA23815-EBD6-D699-5223-BA46CF9AF276}"/>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D17A8459-D4DA-9C6A-87D8-46744DFAF002}"/>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CF1D63CE-E949-C0B8-E7DC-0212DA2B9B77}"/>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A86252ED-FFEB-8F77-27B9-2DBBBE4C70BB}"/>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6084643D-E15A-2C4F-25E8-D855B8E85F28}"/>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521F5A13-351A-48F2-E564-451262E844BF}"/>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C6FDE41C-F941-E3F8-01AC-3A1B0E1A3BBA}"/>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2FAC7824-43B9-6065-C4AA-F47964CCD2D8}"/>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A412DCA8-3111-CA65-2136-1256A08CC4B4}"/>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70C86D99-37D1-23AA-AA9C-5AFBD0546AFD}"/>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B888A486-BF2F-7C5A-9FBF-DBDD08565AC4}"/>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5884BA7C-CDC3-2C4E-5CAC-E162A3C3BEEE}"/>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BE27C05F-4681-D157-46A6-0F66DE7CEC03}"/>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D8140293-A612-8622-82B8-E57B41210D0A}"/>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51A4962A-6C3A-48D2-73FA-10B54DA8041D}"/>
              </a:ext>
            </a:extLst>
          </p:cNvPr>
          <p:cNvSpPr/>
          <p:nvPr/>
        </p:nvSpPr>
        <p:spPr>
          <a:xfrm>
            <a:off x="114643" y="1352671"/>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8AA2E49F-EBB7-614D-8B58-D7FA8CE491DF}"/>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6AED8FF8-540A-7082-7AB9-E1380198DA3A}"/>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C286ED74-33C6-6244-77DE-D10AEBEDC551}"/>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891CBD99-42BE-F6C4-57FE-FF0422F6F95D}"/>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67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6636" y="-379519"/>
            <a:ext cx="1246911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87402" y="2313069"/>
            <a:ext cx="2110154"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04290" y="2313069"/>
            <a:ext cx="211015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719907" y="251209"/>
            <a:ext cx="5411426"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55386" y="251209"/>
            <a:ext cx="3166879" cy="6740307"/>
          </a:xfrm>
          <a:prstGeom prst="rect">
            <a:avLst/>
          </a:prstGeom>
          <a:noFill/>
        </p:spPr>
        <p:txBody>
          <a:bodyPr wrap="square" rtlCol="0">
            <a:spAutoFit/>
          </a:bodyPr>
          <a:lstStyle/>
          <a:p>
            <a:pPr algn="l"/>
            <a:r>
              <a:rPr lang="en-US" b="0" i="0" dirty="0">
                <a:solidFill>
                  <a:schemeClr val="bg1"/>
                </a:solidFill>
                <a:effectLst/>
                <a:latin typeface="Söhne"/>
              </a:rPr>
              <a:t>The chart shows a comparison of sales and profits across different markets for a superstore:</a:t>
            </a:r>
          </a:p>
          <a:p>
            <a:pPr algn="l">
              <a:buFont typeface="Arial" panose="020B0604020202020204" pitchFamily="34" charset="0"/>
              <a:buChar char="•"/>
            </a:pPr>
            <a:r>
              <a:rPr lang="en-US" b="1" i="0" dirty="0">
                <a:solidFill>
                  <a:schemeClr val="bg1"/>
                </a:solidFill>
                <a:effectLst/>
                <a:latin typeface="Söhne"/>
              </a:rPr>
              <a:t>Asia Pacific</a:t>
            </a:r>
            <a:r>
              <a:rPr lang="en-US" b="0" i="0" dirty="0">
                <a:solidFill>
                  <a:schemeClr val="bg1"/>
                </a:solidFill>
                <a:effectLst/>
                <a:latin typeface="Söhne"/>
              </a:rPr>
              <a:t>: The highest sales at over 4 million and corresponding profit.</a:t>
            </a:r>
          </a:p>
          <a:p>
            <a:pPr algn="l">
              <a:buFont typeface="Arial" panose="020B0604020202020204" pitchFamily="34" charset="0"/>
              <a:buChar char="•"/>
            </a:pPr>
            <a:r>
              <a:rPr lang="en-US" b="1" i="0" dirty="0">
                <a:solidFill>
                  <a:schemeClr val="bg1"/>
                </a:solidFill>
                <a:effectLst/>
                <a:latin typeface="Söhne"/>
              </a:rPr>
              <a:t>Europe</a:t>
            </a:r>
            <a:r>
              <a:rPr lang="en-US" b="0" i="0" dirty="0">
                <a:solidFill>
                  <a:schemeClr val="bg1"/>
                </a:solidFill>
                <a:effectLst/>
                <a:latin typeface="Söhne"/>
              </a:rPr>
              <a:t>: The second-highest sales and profit.</a:t>
            </a:r>
          </a:p>
          <a:p>
            <a:pPr algn="l">
              <a:buFont typeface="Arial" panose="020B0604020202020204" pitchFamily="34" charset="0"/>
              <a:buChar char="•"/>
            </a:pPr>
            <a:r>
              <a:rPr lang="en-US" b="1" i="0" dirty="0">
                <a:solidFill>
                  <a:schemeClr val="bg1"/>
                </a:solidFill>
                <a:effectLst/>
                <a:latin typeface="Söhne"/>
              </a:rPr>
              <a:t>LATAM</a:t>
            </a:r>
            <a:r>
              <a:rPr lang="en-US" b="0" i="0" dirty="0">
                <a:solidFill>
                  <a:schemeClr val="bg1"/>
                </a:solidFill>
                <a:effectLst/>
                <a:latin typeface="Söhne"/>
              </a:rPr>
              <a:t>: Lower sales compared to Asia Pacific and Europe, with a moderate profit.</a:t>
            </a:r>
          </a:p>
          <a:p>
            <a:pPr algn="l">
              <a:buFont typeface="Arial" panose="020B0604020202020204" pitchFamily="34" charset="0"/>
              <a:buChar char="•"/>
            </a:pPr>
            <a:r>
              <a:rPr lang="en-US" b="1" i="0" dirty="0">
                <a:solidFill>
                  <a:schemeClr val="bg1"/>
                </a:solidFill>
                <a:effectLst/>
                <a:latin typeface="Söhne"/>
              </a:rPr>
              <a:t>USCA</a:t>
            </a:r>
            <a:r>
              <a:rPr lang="en-US" b="0" i="0" dirty="0">
                <a:solidFill>
                  <a:schemeClr val="bg1"/>
                </a:solidFill>
                <a:effectLst/>
                <a:latin typeface="Söhne"/>
              </a:rPr>
              <a:t>: Similar to LATAM in sales, but with slightly higher profit.</a:t>
            </a:r>
          </a:p>
          <a:p>
            <a:pPr algn="l">
              <a:buFont typeface="Arial" panose="020B0604020202020204" pitchFamily="34" charset="0"/>
              <a:buChar char="•"/>
            </a:pPr>
            <a:r>
              <a:rPr lang="en-US" b="1" i="0" dirty="0">
                <a:solidFill>
                  <a:schemeClr val="bg1"/>
                </a:solidFill>
                <a:effectLst/>
                <a:latin typeface="Söhne"/>
              </a:rPr>
              <a:t>Africa</a:t>
            </a:r>
            <a:r>
              <a:rPr lang="en-US" b="0" i="0" dirty="0">
                <a:solidFill>
                  <a:schemeClr val="bg1"/>
                </a:solidFill>
                <a:effectLst/>
                <a:latin typeface="Söhne"/>
              </a:rPr>
              <a:t>: The least sales and profit among the regions shown.</a:t>
            </a:r>
          </a:p>
          <a:p>
            <a:pPr algn="l"/>
            <a:r>
              <a:rPr lang="en-US" b="0" i="0" dirty="0">
                <a:solidFill>
                  <a:schemeClr val="bg1"/>
                </a:solidFill>
                <a:effectLst/>
                <a:latin typeface="Söhne"/>
              </a:rPr>
              <a:t>The Asia Pacific market is the most lucrative for the superstore, with the highest sales and profits, while Africa represents the smallest market</a:t>
            </a:r>
          </a:p>
          <a:p>
            <a:endParaRPr lang="en-US" dirty="0"/>
          </a:p>
        </p:txBody>
      </p:sp>
      <p:cxnSp>
        <p:nvCxnSpPr>
          <p:cNvPr id="2" name="Straight Connector 1">
            <a:extLst>
              <a:ext uri="{FF2B5EF4-FFF2-40B4-BE49-F238E27FC236}">
                <a16:creationId xmlns:a16="http://schemas.microsoft.com/office/drawing/2014/main" id="{C40E8287-BC42-FC1E-1DA4-104E764E3740}"/>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C2CA7CDC-22BF-1E97-573B-3FD8B29F19AD}"/>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17C60E47-B3D0-309A-4D67-032F940AC363}"/>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4EC18A3B-AEA2-5ABF-D9E5-55C9DDBD4241}"/>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4B4688EA-7D3C-474B-1A7E-494802A6A935}"/>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A55FC50E-40A6-2226-602D-62EF248A375F}"/>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0DFE6E50-26F5-20E8-C622-18C5122EC75D}"/>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BCB5667D-FBED-1035-ABC7-459F175745EC}"/>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7C431688-02AB-7556-AA89-7B368FF4AC62}"/>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532CEE21-B755-F698-0D8F-23B14FBC1E22}"/>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A410EC57-01C6-610A-A027-CC26EC102635}"/>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0EA5DFD1-4DED-BEDE-8A6D-19F591AFBF62}"/>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07199692-55E7-7E42-517D-BB31EED77578}"/>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5EA718B4-05E1-33B7-4C31-A3BD78845336}"/>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E85DD93E-04BE-DE89-C26C-B0CC26154103}"/>
              </a:ext>
            </a:extLst>
          </p:cNvPr>
          <p:cNvSpPr/>
          <p:nvPr/>
        </p:nvSpPr>
        <p:spPr>
          <a:xfrm>
            <a:off x="121474" y="1728948"/>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F4D1B4AC-2FE8-B025-0A5A-D47C7C24DBFE}"/>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F7F8AAAE-D0C5-F2BF-B9F4-F33A7A01097F}"/>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0617094E-B0BC-7568-C4E7-5EC16BA4E836}"/>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F74E47E0-005E-B000-12B5-A6D0C9EF5F24}"/>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193495B5-A683-3857-6E12-E6F0E69A7DE9}"/>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839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3925</Words>
  <Application>Microsoft Office PowerPoint</Application>
  <PresentationFormat>Widescreen</PresentationFormat>
  <Paragraphs>184</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Sakr</dc:creator>
  <cp:lastModifiedBy>Ahmed Sakr</cp:lastModifiedBy>
  <cp:revision>33</cp:revision>
  <dcterms:created xsi:type="dcterms:W3CDTF">2024-03-15T03:07:54Z</dcterms:created>
  <dcterms:modified xsi:type="dcterms:W3CDTF">2024-03-19T19:19:05Z</dcterms:modified>
</cp:coreProperties>
</file>